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2" r:id="rId11"/>
    <p:sldId id="265" r:id="rId12"/>
    <p:sldId id="266" r:id="rId13"/>
    <p:sldId id="268" r:id="rId14"/>
    <p:sldId id="267" r:id="rId15"/>
    <p:sldId id="270" r:id="rId16"/>
    <p:sldId id="271" r:id="rId17"/>
    <p:sldId id="277" r:id="rId18"/>
    <p:sldId id="278" r:id="rId19"/>
    <p:sldId id="279" r:id="rId20"/>
    <p:sldId id="280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AE3B3-67CC-4CC1-A2D1-38A3BC40438F}" type="datetimeFigureOut">
              <a:rPr lang="fr-FR" smtClean="0"/>
              <a:pPr/>
              <a:t>08/11/2018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1FFF4-6073-4220-BB18-2959AAC9E9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214290"/>
            <a:ext cx="8715436" cy="6429420"/>
          </a:xfrm>
        </p:spPr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R</a:t>
            </a:r>
            <a:r>
              <a:rPr lang="fr-FR" b="1" dirty="0" smtClean="0">
                <a:solidFill>
                  <a:srgbClr val="FF0000"/>
                </a:solidFill>
              </a:rPr>
              <a:t>éactions d’</a:t>
            </a:r>
            <a:r>
              <a:rPr lang="fr-FR" b="1" dirty="0" err="1" smtClean="0">
                <a:solidFill>
                  <a:srgbClr val="FF0000"/>
                </a:solidFill>
              </a:rPr>
              <a:t>oxydo-réduction</a:t>
            </a:r>
            <a:endParaRPr lang="fr-FR" b="1" dirty="0" smtClean="0">
              <a:solidFill>
                <a:srgbClr val="FF0000"/>
              </a:solidFill>
            </a:endParaRPr>
          </a:p>
          <a:p>
            <a:pPr algn="l"/>
            <a:r>
              <a:rPr lang="fr-FR" b="1" dirty="0" smtClean="0">
                <a:solidFill>
                  <a:srgbClr val="00B0F0"/>
                </a:solidFill>
              </a:rPr>
              <a:t>Objectif: </a:t>
            </a:r>
            <a:r>
              <a:rPr lang="fr-FR" b="1" dirty="0" smtClean="0">
                <a:solidFill>
                  <a:schemeClr val="tx1"/>
                </a:solidFill>
              </a:rPr>
              <a:t>Définir et écrire</a:t>
            </a:r>
            <a:r>
              <a:rPr lang="fr-FR" dirty="0" smtClean="0">
                <a:solidFill>
                  <a:schemeClr val="tx1"/>
                </a:solidFill>
              </a:rPr>
              <a:t> </a:t>
            </a:r>
            <a:r>
              <a:rPr lang="fr-FR" b="1" dirty="0" smtClean="0">
                <a:solidFill>
                  <a:schemeClr val="tx1"/>
                </a:solidFill>
              </a:rPr>
              <a:t>les réactions d’</a:t>
            </a:r>
            <a:r>
              <a:rPr lang="fr-FR" b="1" dirty="0" err="1" smtClean="0">
                <a:solidFill>
                  <a:schemeClr val="tx1"/>
                </a:solidFill>
              </a:rPr>
              <a:t>oxydo-réduction</a:t>
            </a:r>
            <a:r>
              <a:rPr lang="fr-FR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fr-FR" b="1" dirty="0" smtClean="0">
              <a:solidFill>
                <a:schemeClr val="tx1"/>
              </a:solidFill>
            </a:endParaRPr>
          </a:p>
          <a:p>
            <a:pPr algn="l"/>
            <a:endParaRPr lang="fr-FR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2143117"/>
            <a:ext cx="5000660" cy="3071834"/>
          </a:xfrm>
          <a:prstGeom prst="rect">
            <a:avLst/>
          </a:prstGeom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85720" y="5572140"/>
            <a:ext cx="871537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3200" b="1" dirty="0"/>
              <a:t>Dans les réactions d ’oxydoréduction les électrons sont transférés d’un corps à un autre.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214290"/>
            <a:ext cx="8715436" cy="6286544"/>
          </a:xfrm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Définitions</a:t>
            </a:r>
          </a:p>
          <a:p>
            <a:pPr algn="l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28596" y="1071547"/>
            <a:ext cx="821537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sz="3200" b="1" dirty="0" smtClean="0"/>
              <a:t> </a:t>
            </a:r>
            <a:r>
              <a:rPr lang="fr-FR" sz="3200" b="1" dirty="0" smtClean="0">
                <a:solidFill>
                  <a:srgbClr val="00B050"/>
                </a:solidFill>
              </a:rPr>
              <a:t>Oxydant: </a:t>
            </a:r>
            <a:r>
              <a:rPr lang="fr-FR" sz="3200" b="1" dirty="0" smtClean="0"/>
              <a:t>est une espèce chimique capable de </a:t>
            </a:r>
            <a:r>
              <a:rPr lang="fr-FR" sz="3200" b="1" dirty="0" smtClean="0">
                <a:solidFill>
                  <a:srgbClr val="FF0000"/>
                </a:solidFill>
              </a:rPr>
              <a:t>capter</a:t>
            </a:r>
            <a:r>
              <a:rPr lang="fr-FR" sz="3200" b="1" dirty="0" smtClean="0"/>
              <a:t> des électrons. Lorsqu’un oxydant capte des électrons, </a:t>
            </a:r>
            <a:r>
              <a:rPr lang="fr-FR" sz="3200" b="1" u="sng" dirty="0" smtClean="0"/>
              <a:t>il </a:t>
            </a:r>
            <a:r>
              <a:rPr lang="fr-FR" sz="3200" b="1" u="sng" dirty="0" smtClean="0">
                <a:solidFill>
                  <a:srgbClr val="FF0000"/>
                </a:solidFill>
              </a:rPr>
              <a:t>se réduit</a:t>
            </a:r>
            <a:r>
              <a:rPr lang="fr-FR" sz="3200" b="1" dirty="0" smtClean="0"/>
              <a:t>.</a:t>
            </a:r>
          </a:p>
          <a:p>
            <a:r>
              <a:rPr lang="fr-FR" sz="3200" b="1" dirty="0" smtClean="0">
                <a:solidFill>
                  <a:srgbClr val="00B050"/>
                </a:solidFill>
              </a:rPr>
              <a:t> </a:t>
            </a:r>
            <a:endParaRPr lang="fr-FR" sz="3200" b="1" dirty="0">
              <a:solidFill>
                <a:srgbClr val="00B050"/>
              </a:solidFill>
            </a:endParaRPr>
          </a:p>
        </p:txBody>
      </p:sp>
      <p:sp>
        <p:nvSpPr>
          <p:cNvPr id="5" name="Down Arrow 1"/>
          <p:cNvSpPr/>
          <p:nvPr/>
        </p:nvSpPr>
        <p:spPr>
          <a:xfrm>
            <a:off x="4286248" y="2786058"/>
            <a:ext cx="446809" cy="1357322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extBox 2"/>
          <p:cNvSpPr txBox="1"/>
          <p:nvPr/>
        </p:nvSpPr>
        <p:spPr bwMode="auto">
          <a:xfrm>
            <a:off x="1357290" y="4357694"/>
            <a:ext cx="6858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marL="285750" indent="-285750"/>
            <a:r>
              <a:rPr lang="fr-FR" sz="3200" b="1" dirty="0" smtClean="0"/>
              <a:t>Une </a:t>
            </a:r>
            <a:r>
              <a:rPr lang="fr-FR" sz="3200" b="1" dirty="0" smtClean="0">
                <a:solidFill>
                  <a:srgbClr val="FF0000"/>
                </a:solidFill>
              </a:rPr>
              <a:t>réduction</a:t>
            </a:r>
            <a:r>
              <a:rPr lang="fr-FR" sz="3200" b="1" dirty="0" smtClean="0"/>
              <a:t> est un </a:t>
            </a:r>
            <a:r>
              <a:rPr lang="fr-FR" sz="3200" b="1" dirty="0" smtClean="0">
                <a:solidFill>
                  <a:srgbClr val="FF0000"/>
                </a:solidFill>
              </a:rPr>
              <a:t>gain</a:t>
            </a:r>
            <a:r>
              <a:rPr lang="fr-FR" sz="3200" b="1" dirty="0" smtClean="0"/>
              <a:t> d’électrons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14283" y="5572140"/>
            <a:ext cx="1785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CC3300"/>
                </a:solidFill>
              </a:rPr>
              <a:t>Oxydant  </a:t>
            </a:r>
            <a:r>
              <a:rPr lang="fr-FR" sz="2400" b="1" dirty="0"/>
              <a:t>+</a:t>
            </a:r>
            <a:r>
              <a:rPr lang="fr-FR" sz="2400" b="1" dirty="0">
                <a:solidFill>
                  <a:srgbClr val="CC3300"/>
                </a:solidFill>
              </a:rPr>
              <a:t> </a:t>
            </a:r>
            <a:endParaRPr lang="fr-FR" sz="2400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857356" y="557214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n e</a:t>
            </a:r>
            <a:r>
              <a:rPr lang="fr-FR" sz="2400" b="1" baseline="30000" dirty="0">
                <a:solidFill>
                  <a:srgbClr val="008000"/>
                </a:solidFill>
              </a:rPr>
              <a:t>-</a:t>
            </a:r>
            <a:endParaRPr lang="fr-FR" sz="2400" b="1" dirty="0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2643174" y="5857892"/>
            <a:ext cx="2438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286380" y="564357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chemeClr val="accent2"/>
                </a:solidFill>
              </a:rPr>
              <a:t>Réducteur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714612" y="5286388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FF00FF"/>
                </a:solidFill>
              </a:rPr>
              <a:t>Réduction</a:t>
            </a:r>
            <a:endParaRPr lang="fr-FR" sz="24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857488" y="6000768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Gain d’e</a:t>
            </a:r>
            <a:r>
              <a:rPr lang="fr-FR" sz="2400" b="1" baseline="30000" dirty="0">
                <a:solidFill>
                  <a:srgbClr val="008000"/>
                </a:solidFill>
              </a:rPr>
              <a:t>-</a:t>
            </a:r>
            <a:endParaRPr lang="fr-FR" sz="24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/>
      <p:bldP spid="9" grpId="0" animBg="1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214312" y="214313"/>
            <a:ext cx="8072464" cy="216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fr-FR" b="1" dirty="0" smtClean="0">
                <a:solidFill>
                  <a:srgbClr val="00B050"/>
                </a:solidFill>
              </a:rPr>
              <a:t>Réducteur: </a:t>
            </a:r>
            <a:r>
              <a:rPr lang="fr-FR" b="1" dirty="0" smtClean="0">
                <a:solidFill>
                  <a:schemeClr val="tx1"/>
                </a:solidFill>
              </a:rPr>
              <a:t>est une espèce chimique capable de </a:t>
            </a:r>
            <a:r>
              <a:rPr lang="fr-FR" b="1" dirty="0" smtClean="0">
                <a:solidFill>
                  <a:srgbClr val="FF0000"/>
                </a:solidFill>
              </a:rPr>
              <a:t>céder</a:t>
            </a:r>
            <a:r>
              <a:rPr lang="fr-FR" b="1" dirty="0" smtClean="0">
                <a:solidFill>
                  <a:schemeClr val="tx1"/>
                </a:solidFill>
              </a:rPr>
              <a:t> des électrons. Lorsqu’un réducteur cède des électrons, </a:t>
            </a:r>
            <a:r>
              <a:rPr lang="fr-FR" b="1" u="sng" dirty="0" smtClean="0">
                <a:solidFill>
                  <a:srgbClr val="FF0000"/>
                </a:solidFill>
              </a:rPr>
              <a:t>il s’oxyde</a:t>
            </a:r>
            <a:r>
              <a:rPr lang="fr-FR" b="1" dirty="0" smtClean="0">
                <a:solidFill>
                  <a:srgbClr val="FF0000"/>
                </a:solidFill>
              </a:rPr>
              <a:t>. </a:t>
            </a:r>
          </a:p>
          <a:p>
            <a:pPr algn="l"/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5" name="Down Arrow 17"/>
          <p:cNvSpPr/>
          <p:nvPr/>
        </p:nvSpPr>
        <p:spPr>
          <a:xfrm>
            <a:off x="4357686" y="1928802"/>
            <a:ext cx="446809" cy="857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extBox 18"/>
          <p:cNvSpPr txBox="1"/>
          <p:nvPr/>
        </p:nvSpPr>
        <p:spPr bwMode="auto">
          <a:xfrm>
            <a:off x="1142976" y="3143248"/>
            <a:ext cx="70723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marL="285750" indent="-285750"/>
            <a:r>
              <a:rPr lang="fr-FR" sz="3200" b="1" dirty="0" smtClean="0"/>
              <a:t>Une </a:t>
            </a:r>
            <a:r>
              <a:rPr lang="fr-FR" sz="3200" b="1" dirty="0" smtClean="0">
                <a:solidFill>
                  <a:srgbClr val="FF0000"/>
                </a:solidFill>
              </a:rPr>
              <a:t>oxydation</a:t>
            </a:r>
            <a:r>
              <a:rPr lang="fr-FR" sz="3200" b="1" dirty="0" smtClean="0"/>
              <a:t> est une </a:t>
            </a:r>
            <a:r>
              <a:rPr lang="fr-FR" sz="3200" b="1" dirty="0" smtClean="0">
                <a:solidFill>
                  <a:srgbClr val="FF0000"/>
                </a:solidFill>
              </a:rPr>
              <a:t>perte</a:t>
            </a:r>
            <a:r>
              <a:rPr lang="fr-FR" sz="3200" b="1" dirty="0" smtClean="0"/>
              <a:t> d’électrons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57158" y="421481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chemeClr val="accent2"/>
                </a:solidFill>
              </a:rPr>
              <a:t>Réducteur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2428860" y="4500570"/>
            <a:ext cx="2438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5143504" y="4214818"/>
            <a:ext cx="1714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CC3300"/>
                </a:solidFill>
              </a:rPr>
              <a:t>Oxydant </a:t>
            </a:r>
            <a:r>
              <a:rPr lang="fr-FR" sz="2400" b="1" dirty="0" smtClean="0">
                <a:solidFill>
                  <a:srgbClr val="CC3300"/>
                </a:solidFill>
              </a:rPr>
              <a:t>   </a:t>
            </a:r>
            <a:r>
              <a:rPr lang="fr-FR" sz="2400" b="1" dirty="0" smtClean="0"/>
              <a:t>+</a:t>
            </a:r>
            <a:endParaRPr lang="fr-FR" sz="2400" dirty="0"/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6929454" y="4214818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n e</a:t>
            </a:r>
            <a:r>
              <a:rPr lang="fr-FR" sz="2400" b="1" baseline="30000" dirty="0">
                <a:solidFill>
                  <a:srgbClr val="008000"/>
                </a:solidFill>
              </a:rPr>
              <a:t>-</a:t>
            </a:r>
            <a:endParaRPr lang="fr-FR" sz="2400" b="1" dirty="0"/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2643174" y="3929066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FF00FF"/>
                </a:solidFill>
              </a:rPr>
              <a:t>Oxydation</a:t>
            </a:r>
            <a:endParaRPr lang="fr-FR" sz="2400" dirty="0"/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2786050" y="4572008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Perte d’e</a:t>
            </a:r>
            <a:r>
              <a:rPr lang="fr-FR" sz="2400" b="1" baseline="30000" dirty="0">
                <a:solidFill>
                  <a:srgbClr val="008000"/>
                </a:solidFill>
              </a:rPr>
              <a:t>-</a:t>
            </a:r>
            <a:endParaRPr lang="fr-FR" sz="24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/>
      <p:bldP spid="7" grpId="0"/>
      <p:bldP spid="8" grpId="0" animBg="1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3071802" y="214290"/>
            <a:ext cx="28376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</a:rPr>
              <a:t>Couple redox.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14283" y="928670"/>
            <a:ext cx="8929718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fr-FR" sz="2800" b="1" dirty="0" smtClean="0"/>
              <a:t>Après avoir </a:t>
            </a:r>
            <a:r>
              <a:rPr lang="fr-FR" sz="2800" b="1" u="sng" dirty="0" smtClean="0">
                <a:solidFill>
                  <a:srgbClr val="FF0000"/>
                </a:solidFill>
              </a:rPr>
              <a:t>capté</a:t>
            </a:r>
            <a:r>
              <a:rPr lang="fr-FR" sz="2800" b="1" dirty="0" smtClean="0"/>
              <a:t> des électrons, un oxydant «</a:t>
            </a:r>
            <a:r>
              <a:rPr lang="fr-FR" sz="2800" b="1" dirty="0" smtClean="0">
                <a:solidFill>
                  <a:srgbClr val="FF0000"/>
                </a:solidFill>
              </a:rPr>
              <a:t> </a:t>
            </a:r>
            <a:r>
              <a:rPr lang="fr-FR" sz="2800" b="1" dirty="0" err="1" smtClean="0">
                <a:solidFill>
                  <a:srgbClr val="FF0000"/>
                </a:solidFill>
              </a:rPr>
              <a:t>Ox</a:t>
            </a:r>
            <a:r>
              <a:rPr lang="fr-FR" sz="2800" b="1" dirty="0" smtClean="0">
                <a:solidFill>
                  <a:srgbClr val="FF0000"/>
                </a:solidFill>
              </a:rPr>
              <a:t> 1</a:t>
            </a:r>
            <a:r>
              <a:rPr lang="fr-FR" sz="2800" b="1" dirty="0" smtClean="0"/>
              <a:t> » se transforme en sa forme réduite « </a:t>
            </a:r>
            <a:r>
              <a:rPr lang="fr-FR" sz="2800" b="1" dirty="0" err="1" smtClean="0">
                <a:solidFill>
                  <a:srgbClr val="FF0000"/>
                </a:solidFill>
              </a:rPr>
              <a:t>Red</a:t>
            </a:r>
            <a:r>
              <a:rPr lang="fr-FR" sz="2800" b="1" dirty="0" smtClean="0">
                <a:solidFill>
                  <a:srgbClr val="FF0000"/>
                </a:solidFill>
              </a:rPr>
              <a:t> 1</a:t>
            </a:r>
            <a:r>
              <a:rPr lang="fr-FR" sz="2800" b="1" dirty="0" smtClean="0"/>
              <a:t> ».</a:t>
            </a:r>
            <a:endParaRPr lang="fr-FR" sz="2800" b="1" dirty="0"/>
          </a:p>
          <a:p>
            <a:endParaRPr lang="fr-FR" sz="2800" b="1" dirty="0"/>
          </a:p>
          <a:p>
            <a:pPr>
              <a:buFontTx/>
              <a:buChar char="•"/>
            </a:pPr>
            <a:r>
              <a:rPr lang="fr-FR" sz="2800" b="1" dirty="0" smtClean="0"/>
              <a:t>Après avoir </a:t>
            </a:r>
            <a:r>
              <a:rPr lang="fr-FR" sz="2800" b="1" u="sng" dirty="0" smtClean="0"/>
              <a:t>cédé</a:t>
            </a:r>
            <a:r>
              <a:rPr lang="fr-FR" sz="2800" b="1" dirty="0" smtClean="0"/>
              <a:t> des électrons, un réducteur « </a:t>
            </a:r>
            <a:r>
              <a:rPr lang="fr-FR" sz="2800" b="1" dirty="0" err="1" smtClean="0">
                <a:solidFill>
                  <a:srgbClr val="FF0000"/>
                </a:solidFill>
              </a:rPr>
              <a:t>Red</a:t>
            </a:r>
            <a:r>
              <a:rPr lang="fr-FR" sz="2800" b="1" dirty="0" smtClean="0">
                <a:solidFill>
                  <a:srgbClr val="FF0000"/>
                </a:solidFill>
              </a:rPr>
              <a:t> 2</a:t>
            </a:r>
            <a:r>
              <a:rPr lang="fr-FR" sz="2800" b="1" dirty="0" smtClean="0"/>
              <a:t> » se transforme en sa forme oxydée « </a:t>
            </a:r>
            <a:r>
              <a:rPr lang="fr-FR" sz="2800" b="1" dirty="0" err="1" smtClean="0">
                <a:solidFill>
                  <a:srgbClr val="FF0000"/>
                </a:solidFill>
              </a:rPr>
              <a:t>Ox</a:t>
            </a:r>
            <a:r>
              <a:rPr lang="fr-FR" sz="2800" b="1" dirty="0" smtClean="0">
                <a:solidFill>
                  <a:srgbClr val="FF0000"/>
                </a:solidFill>
              </a:rPr>
              <a:t> 2</a:t>
            </a:r>
            <a:r>
              <a:rPr lang="fr-FR" sz="2800" b="1" dirty="0" smtClean="0"/>
              <a:t> ».</a:t>
            </a:r>
            <a:endParaRPr lang="fr-FR" sz="2800" b="1" dirty="0"/>
          </a:p>
        </p:txBody>
      </p:sp>
      <p:sp>
        <p:nvSpPr>
          <p:cNvPr id="6" name="Down Arrow 2"/>
          <p:cNvSpPr/>
          <p:nvPr/>
        </p:nvSpPr>
        <p:spPr>
          <a:xfrm>
            <a:off x="4071934" y="3214686"/>
            <a:ext cx="571504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500166" y="4214818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Couples Redox: Ox1/Red1 : Ox2/Red2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4313" y="214313"/>
            <a:ext cx="8715375" cy="6286500"/>
          </a:xfrm>
        </p:spPr>
        <p:txBody>
          <a:bodyPr/>
          <a:lstStyle/>
          <a:p>
            <a:pPr eaLnBrk="1" hangingPunct="1"/>
            <a:r>
              <a:rPr lang="fr-FR" sz="2800" b="1" i="1" dirty="0" smtClean="0">
                <a:solidFill>
                  <a:srgbClr val="FF0000"/>
                </a:solidFill>
              </a:rPr>
              <a:t>DÉFINITION DU NOMBRE D'OXYDATION </a:t>
            </a:r>
            <a:r>
              <a:rPr lang="fr-FR" sz="4000" b="1" dirty="0" smtClean="0">
                <a:solidFill>
                  <a:schemeClr val="tx1"/>
                </a:solidFill>
              </a:rPr>
              <a:t/>
            </a:r>
            <a:br>
              <a:rPr lang="fr-FR" sz="4000" b="1" dirty="0" smtClean="0">
                <a:solidFill>
                  <a:schemeClr val="tx1"/>
                </a:solidFill>
              </a:rPr>
            </a:br>
            <a:r>
              <a:rPr lang="fr-FR" sz="2000" b="1" dirty="0" smtClean="0">
                <a:solidFill>
                  <a:schemeClr val="tx1"/>
                </a:solidFill>
              </a:rPr>
              <a:t>(</a:t>
            </a:r>
            <a:r>
              <a:rPr lang="fr-FR" sz="2000" b="1" i="1" dirty="0" smtClean="0">
                <a:solidFill>
                  <a:srgbClr val="FF0000"/>
                </a:solidFill>
              </a:rPr>
              <a:t>IUPAC</a:t>
            </a:r>
            <a:r>
              <a:rPr lang="fr-FR" sz="2000" b="1" dirty="0" smtClean="0">
                <a:solidFill>
                  <a:schemeClr val="tx1"/>
                </a:solidFill>
              </a:rPr>
              <a:t> International Union of Pure and </a:t>
            </a:r>
            <a:r>
              <a:rPr lang="fr-FR" sz="2000" b="1" dirty="0" err="1" smtClean="0">
                <a:solidFill>
                  <a:schemeClr val="tx1"/>
                </a:solidFill>
              </a:rPr>
              <a:t>Applied</a:t>
            </a:r>
            <a:r>
              <a:rPr lang="fr-FR" sz="2000" b="1" dirty="0" smtClean="0">
                <a:solidFill>
                  <a:schemeClr val="tx1"/>
                </a:solidFill>
              </a:rPr>
              <a:t> </a:t>
            </a:r>
            <a:r>
              <a:rPr lang="fr-FR" sz="2000" b="1" dirty="0" err="1" smtClean="0">
                <a:solidFill>
                  <a:schemeClr val="tx1"/>
                </a:solidFill>
              </a:rPr>
              <a:t>Chemistry</a:t>
            </a:r>
            <a:r>
              <a:rPr lang="fr-FR" sz="20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28596" y="1714488"/>
            <a:ext cx="7921625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 dirty="0"/>
          </a:p>
          <a:p>
            <a:r>
              <a:rPr lang="fr-FR" sz="2800" b="1" i="1" dirty="0"/>
              <a:t>Le </a:t>
            </a:r>
            <a:r>
              <a:rPr lang="fr-FR" sz="2800" b="1" i="1" dirty="0">
                <a:solidFill>
                  <a:srgbClr val="FF0000"/>
                </a:solidFill>
              </a:rPr>
              <a:t>nombre d'oxydation</a:t>
            </a:r>
            <a:r>
              <a:rPr lang="fr-FR" sz="2800" b="1" i="1" dirty="0"/>
              <a:t> d'un atome X, noté </a:t>
            </a:r>
            <a:r>
              <a:rPr lang="fr-FR" sz="2800" b="1" i="1" dirty="0">
                <a:solidFill>
                  <a:srgbClr val="FF0000"/>
                </a:solidFill>
              </a:rPr>
              <a:t>no(X)</a:t>
            </a:r>
            <a:r>
              <a:rPr lang="fr-FR" sz="2800" b="1" i="1" dirty="0"/>
              <a:t> , dans une espèce chimique donnée est le </a:t>
            </a:r>
            <a:r>
              <a:rPr lang="fr-FR" sz="2800" b="1" i="1" dirty="0">
                <a:solidFill>
                  <a:srgbClr val="FF0000"/>
                </a:solidFill>
              </a:rPr>
              <a:t>nombre de charge</a:t>
            </a:r>
            <a:r>
              <a:rPr lang="fr-FR" sz="2800" b="1" i="1" dirty="0"/>
              <a:t> qu'aurait cet atome si tous les </a:t>
            </a:r>
            <a:r>
              <a:rPr lang="fr-FR" sz="2800" b="1" i="1" dirty="0">
                <a:solidFill>
                  <a:srgbClr val="FF0000"/>
                </a:solidFill>
              </a:rPr>
              <a:t>électrons de chaque liaison</a:t>
            </a:r>
            <a:r>
              <a:rPr lang="fr-FR" sz="2800" b="1" i="1" dirty="0"/>
              <a:t> aboutissant à cet atome étaient attribués à l'atome </a:t>
            </a:r>
            <a:r>
              <a:rPr lang="fr-FR" sz="2800" b="1" i="1" dirty="0">
                <a:solidFill>
                  <a:srgbClr val="FF0000"/>
                </a:solidFill>
              </a:rPr>
              <a:t>le plus électronégatif</a:t>
            </a:r>
            <a:r>
              <a:rPr lang="fr-FR" sz="2800" b="1" i="1" dirty="0"/>
              <a:t>.</a:t>
            </a:r>
            <a:r>
              <a:rPr lang="fr-FR" sz="2800" dirty="0"/>
              <a:t> </a:t>
            </a:r>
          </a:p>
          <a:p>
            <a:r>
              <a:rPr lang="fr-FR" sz="2800" b="1" i="1" dirty="0"/>
              <a:t>Lorsque les atomes liés sont identiques, les électrons de la (ou des) liaisons sont </a:t>
            </a:r>
            <a:r>
              <a:rPr lang="fr-FR" sz="2800" b="1" i="1" dirty="0">
                <a:solidFill>
                  <a:srgbClr val="FF0000"/>
                </a:solidFill>
              </a:rPr>
              <a:t>équitablement </a:t>
            </a:r>
            <a:r>
              <a:rPr lang="fr-FR" sz="2800" b="1" i="1" dirty="0"/>
              <a:t>distribués entre ces deux atomes</a:t>
            </a:r>
            <a:r>
              <a:rPr lang="fr-FR" sz="28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4313" y="214313"/>
            <a:ext cx="8715375" cy="6286500"/>
          </a:xfrm>
        </p:spPr>
        <p:txBody>
          <a:bodyPr/>
          <a:lstStyle/>
          <a:p>
            <a:pPr eaLnBrk="1" hangingPunct="1"/>
            <a:r>
              <a:rPr lang="fr-FR" sz="3200" b="1" i="1" dirty="0" smtClean="0">
                <a:solidFill>
                  <a:srgbClr val="FF0000"/>
                </a:solidFill>
              </a:rPr>
              <a:t>RÈGLES DE DÉTERMINATION ET LEURS EXCEPTIONS</a:t>
            </a:r>
            <a:endParaRPr lang="fr-FR" sz="4000" dirty="0" smtClean="0">
              <a:solidFill>
                <a:srgbClr val="FF0000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07950" y="1196975"/>
            <a:ext cx="8856663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1-Le 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nombre d'oxydation d'un atome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dans un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corps simple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est nul.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/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2- Dans un 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corps composé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, le nombre d'oxydation de l'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hydrogène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est égal à </a:t>
            </a:r>
            <a:r>
              <a:rPr lang="fr-FR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 I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(ou à 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- I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si ce corps composé est un </a:t>
            </a:r>
            <a:r>
              <a:rPr lang="fr-FR" sz="2400" b="1" i="1" dirty="0" smtClean="0">
                <a:latin typeface="Times New Roman" pitchFamily="18" charset="0"/>
                <a:cs typeface="Times New Roman" pitchFamily="18" charset="0"/>
              </a:rPr>
              <a:t>hydrure </a:t>
            </a:r>
            <a:r>
              <a:rPr lang="fr-FR" sz="2400" b="1" i="1" dirty="0" err="1" smtClean="0">
                <a:latin typeface="Times New Roman" pitchFamily="18" charset="0"/>
                <a:cs typeface="Times New Roman" pitchFamily="18" charset="0"/>
              </a:rPr>
              <a:t>exp</a:t>
            </a:r>
            <a:r>
              <a:rPr lang="fr-FR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i="1" dirty="0" err="1" smtClean="0">
                <a:latin typeface="Times New Roman" pitchFamily="18" charset="0"/>
                <a:cs typeface="Times New Roman" pitchFamily="18" charset="0"/>
              </a:rPr>
              <a:t>LiH</a:t>
            </a:r>
            <a:r>
              <a:rPr lang="fr-FR" sz="2400" i="1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3- Dans un 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corps composé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, le nombre d'oxydation de l'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oxygène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est égal à </a:t>
            </a:r>
            <a:r>
              <a:rPr lang="fr-FR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 II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(ou à 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- I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si ce corps composé est un </a:t>
            </a:r>
            <a:r>
              <a:rPr lang="fr-FR" sz="2400" b="1" i="1" dirty="0" smtClean="0">
                <a:latin typeface="Times New Roman" pitchFamily="18" charset="0"/>
                <a:cs typeface="Times New Roman" pitchFamily="18" charset="0"/>
              </a:rPr>
              <a:t>peroxyde H</a:t>
            </a:r>
            <a:r>
              <a:rPr lang="fr-FR" sz="24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400" b="1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fr-FR" sz="24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400" i="1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4- La </a:t>
            </a:r>
            <a:r>
              <a:rPr lang="fr-FR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somme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 des nombres d'oxydation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des atomes X</a:t>
            </a:r>
            <a:r>
              <a:rPr lang="fr-FR" sz="24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constituant un composé 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est égale </a:t>
            </a:r>
            <a:r>
              <a:rPr lang="fr-FR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à 0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 :  .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/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5- La </a:t>
            </a:r>
            <a:r>
              <a:rPr lang="fr-FR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somme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 des nombres d'oxydation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des atomes X</a:t>
            </a:r>
            <a:r>
              <a:rPr lang="fr-FR" sz="24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constituant une espèce ionique 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est égale à </a:t>
            </a:r>
            <a:r>
              <a:rPr lang="fr-FR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nombre de charge de cette espèce: </a:t>
            </a:r>
          </a:p>
          <a:p>
            <a:pPr marL="342900" indent="-342900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           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9" descr="sigmanoxi_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4" y="5300663"/>
            <a:ext cx="1727201" cy="914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214313" y="214313"/>
            <a:ext cx="8715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800" b="1" u="sng" dirty="0" smtClean="0">
                <a:solidFill>
                  <a:srgbClr val="FF0000"/>
                </a:solidFill>
              </a:rPr>
              <a:t>Exemples </a:t>
            </a:r>
            <a:r>
              <a:rPr lang="fr-FR" sz="2800" b="1" u="sng" dirty="0">
                <a:solidFill>
                  <a:srgbClr val="FF0000"/>
                </a:solidFill>
              </a:rPr>
              <a:t>d’application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81000" y="838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FF00FF"/>
                </a:solidFill>
              </a:rPr>
              <a:t>H</a:t>
            </a:r>
            <a:r>
              <a:rPr lang="fr-FR" sz="2400" b="1" dirty="0">
                <a:solidFill>
                  <a:srgbClr val="008000"/>
                </a:solidFill>
              </a:rPr>
              <a:t>N</a:t>
            </a:r>
            <a:r>
              <a:rPr lang="fr-FR" sz="2400" b="1" dirty="0">
                <a:solidFill>
                  <a:schemeClr val="accent2"/>
                </a:solidFill>
              </a:rPr>
              <a:t>O</a:t>
            </a:r>
            <a:r>
              <a:rPr lang="fr-FR" sz="2400" b="1" baseline="-25000" dirty="0"/>
              <a:t>3</a:t>
            </a:r>
            <a:endParaRPr lang="fr-FR" sz="2400" b="1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571604" y="857232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 err="1">
                <a:solidFill>
                  <a:srgbClr val="CC3300"/>
                </a:solidFill>
              </a:rPr>
              <a:t>n.o</a:t>
            </a:r>
            <a:r>
              <a:rPr lang="fr-FR" sz="2400" b="1" baseline="-25000" dirty="0" err="1">
                <a:solidFill>
                  <a:srgbClr val="008000"/>
                </a:solidFill>
              </a:rPr>
              <a:t>N</a:t>
            </a:r>
            <a:r>
              <a:rPr lang="fr-FR" sz="2400" b="1" dirty="0"/>
              <a:t> = </a:t>
            </a:r>
            <a:r>
              <a:rPr lang="fr-FR" sz="2400" b="1" dirty="0">
                <a:solidFill>
                  <a:srgbClr val="CC3300"/>
                </a:solidFill>
              </a:rPr>
              <a:t>?</a:t>
            </a:r>
            <a:endParaRPr lang="fr-FR" sz="2400" b="1" dirty="0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381000" y="1219200"/>
            <a:ext cx="1524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0" y="1981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FF00FF"/>
                </a:solidFill>
              </a:rPr>
              <a:t>+1</a:t>
            </a:r>
            <a:endParaRPr lang="fr-FR" sz="2400" b="1" dirty="0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85786" y="2000240"/>
            <a:ext cx="57150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x</a:t>
            </a:r>
            <a:endParaRPr lang="fr-FR" sz="2400" b="1" dirty="0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762000" y="1295400"/>
            <a:ext cx="1524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1219200" y="1295400"/>
            <a:ext cx="3810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1752600" y="1752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chemeClr val="accent2"/>
                </a:solidFill>
              </a:rPr>
              <a:t>-2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143240" y="1071546"/>
            <a:ext cx="4684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On pose    x</a:t>
            </a:r>
            <a:r>
              <a:rPr lang="fr-FR" sz="2400" b="1" dirty="0"/>
              <a:t> + </a:t>
            </a:r>
            <a:r>
              <a:rPr lang="fr-FR" sz="2400" b="1" dirty="0">
                <a:solidFill>
                  <a:srgbClr val="FF00FF"/>
                </a:solidFill>
              </a:rPr>
              <a:t>1</a:t>
            </a:r>
            <a:r>
              <a:rPr lang="fr-FR" sz="2400" b="1" dirty="0"/>
              <a:t> +( 3 </a:t>
            </a:r>
            <a:r>
              <a:rPr lang="fr-FR" sz="2400" b="1" baseline="-25000" dirty="0"/>
              <a:t>*</a:t>
            </a:r>
            <a:r>
              <a:rPr lang="fr-FR" sz="2400" b="1" dirty="0"/>
              <a:t> </a:t>
            </a:r>
            <a:r>
              <a:rPr lang="fr-FR" sz="2400" b="1" dirty="0">
                <a:solidFill>
                  <a:schemeClr val="accent2"/>
                </a:solidFill>
              </a:rPr>
              <a:t>-2</a:t>
            </a:r>
            <a:r>
              <a:rPr lang="fr-FR" sz="2400" b="1" dirty="0"/>
              <a:t> ) = 0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2339975" y="1484313"/>
            <a:ext cx="3168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On trouve   x = + 5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5286380" y="1500174"/>
            <a:ext cx="3240088" cy="466725"/>
          </a:xfrm>
          <a:prstGeom prst="rect">
            <a:avLst/>
          </a:prstGeom>
          <a:solidFill>
            <a:srgbClr val="FFFFCC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sz="2400" b="1"/>
              <a:t>On écrit    no(N )=+ V 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381000" y="2743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N</a:t>
            </a:r>
            <a:r>
              <a:rPr lang="fr-FR" sz="2400" b="1" dirty="0">
                <a:solidFill>
                  <a:schemeClr val="accent2"/>
                </a:solidFill>
              </a:rPr>
              <a:t>O</a:t>
            </a:r>
            <a:r>
              <a:rPr lang="fr-FR" sz="2400" b="1" baseline="30000" dirty="0">
                <a:solidFill>
                  <a:schemeClr val="accent2"/>
                </a:solidFill>
              </a:rPr>
              <a:t>-</a:t>
            </a:r>
            <a:r>
              <a:rPr lang="fr-FR" sz="2400" b="1" baseline="-25000" dirty="0"/>
              <a:t>2</a:t>
            </a:r>
            <a:endParaRPr lang="fr-FR" sz="2400" b="1" dirty="0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1447800" y="2827338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 err="1">
                <a:solidFill>
                  <a:srgbClr val="CC3300"/>
                </a:solidFill>
              </a:rPr>
              <a:t>n.o</a:t>
            </a:r>
            <a:r>
              <a:rPr lang="fr-FR" sz="2400" b="1" baseline="-25000" dirty="0" err="1">
                <a:solidFill>
                  <a:srgbClr val="008000"/>
                </a:solidFill>
              </a:rPr>
              <a:t>N</a:t>
            </a:r>
            <a:r>
              <a:rPr lang="fr-FR" sz="2400" b="1" dirty="0"/>
              <a:t> = </a:t>
            </a:r>
            <a:r>
              <a:rPr lang="fr-FR" sz="2400" b="1" dirty="0">
                <a:solidFill>
                  <a:srgbClr val="CC3300"/>
                </a:solidFill>
              </a:rPr>
              <a:t>?</a:t>
            </a:r>
            <a:endParaRPr lang="fr-FR" sz="2400" b="1" dirty="0"/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>
            <a:off x="533400" y="32004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381000" y="39624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x</a:t>
            </a:r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>
            <a:off x="914400" y="3200400"/>
            <a:ext cx="3810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1219200" y="36576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chemeClr val="accent2"/>
                </a:solidFill>
              </a:rPr>
              <a:t>-2</a:t>
            </a:r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2895600" y="2827338"/>
            <a:ext cx="274797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x</a:t>
            </a:r>
            <a:r>
              <a:rPr lang="fr-FR" sz="2400" b="1" dirty="0"/>
              <a:t> +( 2 </a:t>
            </a:r>
            <a:r>
              <a:rPr lang="fr-FR" sz="2400" b="1" baseline="-25000" dirty="0"/>
              <a:t>*</a:t>
            </a:r>
            <a:r>
              <a:rPr lang="fr-FR" sz="2400" b="1" dirty="0"/>
              <a:t> </a:t>
            </a:r>
            <a:r>
              <a:rPr lang="fr-FR" sz="2400" b="1" dirty="0">
                <a:solidFill>
                  <a:schemeClr val="accent2"/>
                </a:solidFill>
              </a:rPr>
              <a:t>-2</a:t>
            </a:r>
            <a:r>
              <a:rPr lang="fr-FR" sz="2400" b="1" dirty="0"/>
              <a:t> ) = -1</a:t>
            </a: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5867400" y="27559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x = + 3</a:t>
            </a:r>
          </a:p>
        </p:txBody>
      </p:sp>
      <p:sp>
        <p:nvSpPr>
          <p:cNvPr id="25" name="Text Box 42"/>
          <p:cNvSpPr txBox="1">
            <a:spLocks noChangeArrowheads="1"/>
          </p:cNvSpPr>
          <p:nvPr/>
        </p:nvSpPr>
        <p:spPr bwMode="auto">
          <a:xfrm>
            <a:off x="3492500" y="3429000"/>
            <a:ext cx="2032000" cy="466725"/>
          </a:xfrm>
          <a:prstGeom prst="rect">
            <a:avLst/>
          </a:prstGeom>
          <a:solidFill>
            <a:srgbClr val="FFFFCC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sz="2400" b="1" dirty="0"/>
              <a:t>no(N)= +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fr-FR" sz="2400" b="1" dirty="0"/>
              <a:t> </a:t>
            </a:r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auto">
          <a:xfrm>
            <a:off x="428596" y="4643446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/>
              <a:t>HNO</a:t>
            </a:r>
            <a:r>
              <a:rPr lang="fr-FR" sz="2400" b="1" baseline="-25000" dirty="0"/>
              <a:t>3</a:t>
            </a:r>
            <a:endParaRPr lang="fr-FR" sz="2400" b="1" dirty="0"/>
          </a:p>
        </p:txBody>
      </p:sp>
      <p:sp>
        <p:nvSpPr>
          <p:cNvPr id="28" name="Line 34"/>
          <p:cNvSpPr>
            <a:spLocks noChangeShapeType="1"/>
          </p:cNvSpPr>
          <p:nvPr/>
        </p:nvSpPr>
        <p:spPr bwMode="auto">
          <a:xfrm>
            <a:off x="2928926" y="4857760"/>
            <a:ext cx="9032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4714876" y="4643446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/>
              <a:t>NO</a:t>
            </a:r>
            <a:r>
              <a:rPr lang="fr-FR" sz="2400" b="1" baseline="-25000" dirty="0"/>
              <a:t>2</a:t>
            </a:r>
            <a:r>
              <a:rPr lang="fr-FR" sz="2400" b="1" baseline="30000" dirty="0"/>
              <a:t>-</a:t>
            </a:r>
            <a:endParaRPr lang="fr-FR" sz="2400" b="1" dirty="0"/>
          </a:p>
        </p:txBody>
      </p:sp>
      <p:sp>
        <p:nvSpPr>
          <p:cNvPr id="30" name="Text Box 41"/>
          <p:cNvSpPr txBox="1">
            <a:spLocks noChangeArrowheads="1"/>
          </p:cNvSpPr>
          <p:nvPr/>
        </p:nvSpPr>
        <p:spPr bwMode="auto">
          <a:xfrm>
            <a:off x="214282" y="5214950"/>
            <a:ext cx="2089150" cy="466725"/>
          </a:xfrm>
          <a:prstGeom prst="rect">
            <a:avLst/>
          </a:prstGeom>
          <a:solidFill>
            <a:srgbClr val="FFFFCC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sz="2400" b="1" dirty="0"/>
              <a:t> no(N )=+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FR" sz="2400" b="1" dirty="0"/>
              <a:t> </a:t>
            </a:r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4500562" y="5143512"/>
            <a:ext cx="2032000" cy="466725"/>
          </a:xfrm>
          <a:prstGeom prst="rect">
            <a:avLst/>
          </a:prstGeom>
          <a:solidFill>
            <a:srgbClr val="FFFFCC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sz="2400" b="1" dirty="0"/>
              <a:t>no(N)= +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fr-FR" sz="2400" b="1" dirty="0"/>
              <a:t> </a:t>
            </a: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2928926" y="4929198"/>
            <a:ext cx="135732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000" b="1" dirty="0">
                <a:latin typeface="Symbol" pitchFamily="18" charset="2"/>
              </a:rPr>
              <a:t>D</a:t>
            </a:r>
            <a:r>
              <a:rPr lang="fr-FR" sz="2000" b="1" dirty="0"/>
              <a:t>(</a:t>
            </a:r>
            <a:r>
              <a:rPr lang="fr-FR" sz="2000" b="1" dirty="0" err="1"/>
              <a:t>n.o</a:t>
            </a:r>
            <a:r>
              <a:rPr lang="fr-FR" sz="2000" b="1" dirty="0"/>
              <a:t>) = 2</a:t>
            </a: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1571604" y="4643446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/>
              <a:t>+ 2e</a:t>
            </a:r>
            <a:r>
              <a:rPr lang="fr-FR" sz="2400" b="1" baseline="30000" dirty="0"/>
              <a:t>-</a:t>
            </a:r>
            <a:endParaRPr lang="fr-F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75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chine à écrir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75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chine à écrir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  <p:bldP spid="6" grpId="0" build="p" autoUpdateAnimBg="0"/>
      <p:bldP spid="7" grpId="0" build="p" autoUpdateAnimBg="0"/>
      <p:bldP spid="8" grpId="0" animBg="1"/>
      <p:bldP spid="9" grpId="0" build="p" autoUpdateAnimBg="0"/>
      <p:bldP spid="10" grpId="0" build="p" autoUpdateAnimBg="0"/>
      <p:bldP spid="11" grpId="0" animBg="1"/>
      <p:bldP spid="12" grpId="1" animBg="1"/>
      <p:bldP spid="13" grpId="0" build="p" autoUpdateAnimBg="0"/>
      <p:bldP spid="14" grpId="0" build="p" autoUpdateAnimBg="0"/>
      <p:bldP spid="15" grpId="0" build="p" autoUpdateAnimBg="0"/>
      <p:bldP spid="16" grpId="0" animBg="1" autoUpdateAnimBg="0"/>
      <p:bldP spid="17" grpId="0" build="p" autoUpdateAnimBg="0"/>
      <p:bldP spid="18" grpId="0" build="p" autoUpdateAnimBg="0"/>
      <p:bldP spid="19" grpId="0" animBg="1"/>
      <p:bldP spid="20" grpId="0" build="p" autoUpdateAnimBg="0"/>
      <p:bldP spid="21" grpId="0" animBg="1"/>
      <p:bldP spid="22" grpId="0" build="p" autoUpdateAnimBg="0"/>
      <p:bldP spid="23" grpId="0" build="p" autoUpdateAnimBg="0"/>
      <p:bldP spid="24" grpId="0" build="p" autoUpdateAnimBg="0"/>
      <p:bldP spid="25" grpId="0" animBg="1" autoUpdateAnimBg="0"/>
      <p:bldP spid="26" grpId="0" build="p" autoUpdateAnimBg="0"/>
      <p:bldP spid="28" grpId="0" animBg="1"/>
      <p:bldP spid="29" grpId="0" build="p" autoUpdateAnimBg="0"/>
      <p:bldP spid="30" grpId="0" animBg="1" autoUpdateAnimBg="0"/>
      <p:bldP spid="31" grpId="0" animBg="1" autoUpdateAnimBg="0"/>
      <p:bldP spid="32" grpId="0" build="p" autoUpdateAnimBg="0"/>
      <p:bldP spid="3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1785918" y="214290"/>
            <a:ext cx="50423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Equilibres d’oxydo-réduction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1000108"/>
            <a:ext cx="842486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800" b="1" dirty="0"/>
              <a:t>Une réaction d ’oxydoréduction doit </a:t>
            </a:r>
            <a:r>
              <a:rPr lang="fr-FR" sz="2800" b="1" dirty="0">
                <a:solidFill>
                  <a:srgbClr val="FF0000"/>
                </a:solidFill>
              </a:rPr>
              <a:t>respecter</a:t>
            </a:r>
            <a:r>
              <a:rPr lang="fr-FR" sz="2800" b="1" dirty="0"/>
              <a:t> les règles de </a:t>
            </a:r>
            <a:r>
              <a:rPr lang="fr-FR" sz="2800" b="1" dirty="0">
                <a:solidFill>
                  <a:srgbClr val="FF0000"/>
                </a:solidFill>
              </a:rPr>
              <a:t>conservation</a:t>
            </a:r>
            <a:r>
              <a:rPr lang="fr-FR" sz="2800" b="1" dirty="0"/>
              <a:t> de la matière et des charges électriques...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2349500"/>
            <a:ext cx="896461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800" b="1" dirty="0" smtClean="0"/>
              <a:t>Commencer </a:t>
            </a:r>
            <a:r>
              <a:rPr lang="fr-FR" sz="2800" b="1" dirty="0"/>
              <a:t>par équilibrer les </a:t>
            </a:r>
            <a:r>
              <a:rPr lang="fr-FR" sz="2800" b="1" dirty="0">
                <a:solidFill>
                  <a:srgbClr val="FF0000"/>
                </a:solidFill>
              </a:rPr>
              <a:t>deux demi-réactions </a:t>
            </a:r>
            <a:r>
              <a:rPr lang="fr-FR" sz="2800" b="1" dirty="0"/>
              <a:t>d’oxydoréduction avant d’équilibrer la réaction elle-même</a:t>
            </a:r>
            <a:r>
              <a:rPr lang="fr-FR" sz="2800" b="1" dirty="0" smtClean="0"/>
              <a:t>.</a:t>
            </a:r>
            <a:endParaRPr lang="fr-FR" sz="2800" b="1" dirty="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85720" y="3429000"/>
            <a:ext cx="51435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800" b="1" u="sng" dirty="0" smtClean="0">
                <a:solidFill>
                  <a:schemeClr val="accent2"/>
                </a:solidFill>
              </a:rPr>
              <a:t>Equilibre </a:t>
            </a:r>
            <a:r>
              <a:rPr lang="fr-FR" sz="2800" b="1" u="sng" dirty="0">
                <a:solidFill>
                  <a:schemeClr val="accent2"/>
                </a:solidFill>
              </a:rPr>
              <a:t>des demi-réactions</a:t>
            </a:r>
            <a:r>
              <a:rPr lang="fr-FR" sz="2800" b="1" dirty="0"/>
              <a:t> </a:t>
            </a:r>
            <a:r>
              <a:rPr lang="fr-FR" sz="2400" b="1" dirty="0"/>
              <a:t>: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42844" y="4143380"/>
            <a:ext cx="90011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b="1" dirty="0" smtClean="0"/>
              <a:t>Identifier l’oxydant et le réducteur en calculant les </a:t>
            </a:r>
            <a:r>
              <a:rPr lang="fr-FR" sz="2800" b="1" dirty="0"/>
              <a:t>nombres d’oxydation des atomes des entités en </a:t>
            </a:r>
            <a:r>
              <a:rPr lang="fr-FR" sz="2800" b="1" dirty="0" smtClean="0"/>
              <a:t>présence.</a:t>
            </a:r>
            <a:endParaRPr lang="fr-FR" sz="2800" b="1" dirty="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14282" y="5357826"/>
            <a:ext cx="87868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b="1" dirty="0" smtClean="0"/>
              <a:t>Equilibrer le nombre d’atomes dont le </a:t>
            </a:r>
            <a:r>
              <a:rPr lang="fr-FR" sz="2800" b="1" dirty="0" err="1" smtClean="0">
                <a:solidFill>
                  <a:srgbClr val="FF0000"/>
                </a:solidFill>
              </a:rPr>
              <a:t>n.o</a:t>
            </a:r>
            <a:r>
              <a:rPr lang="fr-FR" sz="2800" b="1" dirty="0" smtClean="0"/>
              <a:t> a changé puis ajouter </a:t>
            </a:r>
            <a:r>
              <a:rPr lang="fr-FR" sz="2800" b="1" dirty="0"/>
              <a:t>des électrons pour compenser la variation des </a:t>
            </a:r>
            <a:r>
              <a:rPr lang="fr-FR" sz="2800" b="1" dirty="0" err="1" smtClean="0">
                <a:solidFill>
                  <a:srgbClr val="FF0000"/>
                </a:solidFill>
              </a:rPr>
              <a:t>n.o</a:t>
            </a:r>
            <a:r>
              <a:rPr lang="fr-FR" sz="2800" b="1" dirty="0" smtClean="0"/>
              <a:t>. 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 autoUpdateAnimBg="0"/>
      <p:bldP spid="6" grpId="0" build="p" autoUpdateAnimBg="0"/>
      <p:bldP spid="7" grpId="0" build="p" autoUpdateAnimBg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214313" y="214313"/>
            <a:ext cx="892968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fr-FR" sz="2800" b="1" dirty="0" smtClean="0">
                <a:solidFill>
                  <a:schemeClr val="tx1"/>
                </a:solidFill>
              </a:rPr>
              <a:t>Equilibrer </a:t>
            </a:r>
            <a:r>
              <a:rPr lang="fr-FR" sz="2800" b="1" dirty="0">
                <a:solidFill>
                  <a:schemeClr val="tx1"/>
                </a:solidFill>
              </a:rPr>
              <a:t>la charge en ajoutant des ions Hydrogène H</a:t>
            </a:r>
            <a:r>
              <a:rPr lang="fr-FR" sz="2800" b="1" baseline="30000" dirty="0">
                <a:solidFill>
                  <a:schemeClr val="tx1"/>
                </a:solidFill>
              </a:rPr>
              <a:t>+</a:t>
            </a:r>
            <a:r>
              <a:rPr lang="fr-FR" sz="2800" b="1" dirty="0">
                <a:solidFill>
                  <a:schemeClr val="tx1"/>
                </a:solidFill>
              </a:rPr>
              <a:t> </a:t>
            </a:r>
            <a:r>
              <a:rPr lang="fr-FR" sz="2800" b="1" dirty="0" smtClean="0">
                <a:solidFill>
                  <a:schemeClr val="tx1"/>
                </a:solidFill>
              </a:rPr>
              <a:t>(milieu acide) ou OH</a:t>
            </a:r>
            <a:r>
              <a:rPr lang="fr-FR" sz="2800" b="1" baseline="30000" dirty="0" smtClean="0">
                <a:solidFill>
                  <a:schemeClr val="tx1"/>
                </a:solidFill>
              </a:rPr>
              <a:t>-</a:t>
            </a:r>
            <a:r>
              <a:rPr lang="fr-FR" sz="2800" b="1" dirty="0" smtClean="0">
                <a:solidFill>
                  <a:schemeClr val="tx1"/>
                </a:solidFill>
              </a:rPr>
              <a:t> (milieu basique) du </a:t>
            </a:r>
            <a:r>
              <a:rPr lang="fr-FR" sz="2800" b="1" dirty="0">
                <a:solidFill>
                  <a:schemeClr val="tx1"/>
                </a:solidFill>
              </a:rPr>
              <a:t>coté de l’équation</a:t>
            </a:r>
            <a:r>
              <a:rPr lang="fr-FR" sz="2800" dirty="0">
                <a:solidFill>
                  <a:schemeClr val="tx1"/>
                </a:solidFill>
              </a:rPr>
              <a:t> </a:t>
            </a:r>
            <a:r>
              <a:rPr lang="fr-FR" sz="2800" b="1" dirty="0" smtClean="0">
                <a:solidFill>
                  <a:schemeClr val="tx1"/>
                </a:solidFill>
              </a:rPr>
              <a:t>où </a:t>
            </a:r>
            <a:r>
              <a:rPr lang="fr-FR" sz="2800" b="1" dirty="0">
                <a:solidFill>
                  <a:schemeClr val="tx1"/>
                </a:solidFill>
              </a:rPr>
              <a:t>il en manque.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164305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800" b="1" dirty="0" smtClean="0"/>
              <a:t>Equilibrer </a:t>
            </a:r>
            <a:r>
              <a:rPr lang="fr-FR" sz="2800" b="1" dirty="0"/>
              <a:t>les atomes d’Oxygène en ajoutant des molécules d’eau du coté de l’équation où il en manque.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0" y="214290"/>
            <a:ext cx="18573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fr-FR" b="1" u="sng" dirty="0" smtClean="0">
                <a:solidFill>
                  <a:srgbClr val="FF0000"/>
                </a:solidFill>
              </a:rPr>
              <a:t>Exemple</a:t>
            </a:r>
            <a:endParaRPr lang="fr-FR" b="1" u="sng" dirty="0">
              <a:solidFill>
                <a:srgbClr val="FF0000"/>
              </a:solidFill>
            </a:endParaRPr>
          </a:p>
        </p:txBody>
      </p:sp>
      <p:sp>
        <p:nvSpPr>
          <p:cNvPr id="5" name="Text Box 51"/>
          <p:cNvSpPr txBox="1">
            <a:spLocks noChangeArrowheads="1"/>
          </p:cNvSpPr>
          <p:nvPr/>
        </p:nvSpPr>
        <p:spPr bwMode="auto">
          <a:xfrm>
            <a:off x="2000232" y="357166"/>
            <a:ext cx="68580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800" b="1" dirty="0" smtClean="0">
                <a:latin typeface="Arial" charset="0"/>
                <a:cs typeface="Arial" charset="0"/>
              </a:rPr>
              <a:t>MnO</a:t>
            </a:r>
            <a:r>
              <a:rPr lang="fr-FR" sz="2800" b="1" baseline="-25000" dirty="0" smtClean="0">
                <a:latin typeface="Arial" charset="0"/>
                <a:cs typeface="Arial" charset="0"/>
              </a:rPr>
              <a:t>4</a:t>
            </a:r>
            <a:r>
              <a:rPr lang="fr-FR" sz="2800" b="1" baseline="30000" dirty="0" smtClean="0">
                <a:latin typeface="Arial" charset="0"/>
                <a:cs typeface="Arial" charset="0"/>
              </a:rPr>
              <a:t>-</a:t>
            </a:r>
            <a:r>
              <a:rPr lang="fr-FR" sz="2800" dirty="0" smtClean="0"/>
              <a:t> + </a:t>
            </a:r>
            <a:r>
              <a:rPr lang="fr-FR" sz="2800" b="1" dirty="0" smtClean="0">
                <a:latin typeface="Arial" charset="0"/>
                <a:cs typeface="Arial" charset="0"/>
              </a:rPr>
              <a:t>Fe</a:t>
            </a:r>
            <a:r>
              <a:rPr lang="fr-FR" sz="2800" b="1" baseline="30000" dirty="0" smtClean="0">
                <a:latin typeface="Arial" charset="0"/>
                <a:cs typeface="Arial" charset="0"/>
              </a:rPr>
              <a:t>2+</a:t>
            </a:r>
            <a:r>
              <a:rPr lang="fr-FR" sz="2800" dirty="0" smtClean="0"/>
              <a:t> </a:t>
            </a:r>
            <a:r>
              <a:rPr lang="fr-FR" sz="2800" dirty="0" smtClean="0">
                <a:sym typeface="Wingdings 3"/>
              </a:rPr>
              <a:t></a:t>
            </a:r>
            <a:r>
              <a:rPr lang="fr-FR" sz="2800" dirty="0" smtClean="0"/>
              <a:t> </a:t>
            </a:r>
            <a:r>
              <a:rPr lang="fr-FR" sz="2800" b="1" dirty="0" smtClean="0">
                <a:latin typeface="Arial" charset="0"/>
                <a:cs typeface="Arial" charset="0"/>
              </a:rPr>
              <a:t>Fe</a:t>
            </a:r>
            <a:r>
              <a:rPr lang="fr-FR" sz="2800" b="1" baseline="30000" dirty="0" smtClean="0">
                <a:latin typeface="Arial" charset="0"/>
                <a:cs typeface="Arial" charset="0"/>
              </a:rPr>
              <a:t>3+</a:t>
            </a:r>
            <a:r>
              <a:rPr lang="fr-FR" sz="2800" b="1" dirty="0" smtClean="0">
                <a:latin typeface="Arial" charset="0"/>
                <a:cs typeface="Arial" charset="0"/>
              </a:rPr>
              <a:t> </a:t>
            </a:r>
            <a:r>
              <a:rPr lang="fr-FR" sz="2800" dirty="0" smtClean="0"/>
              <a:t>+ </a:t>
            </a:r>
            <a:r>
              <a:rPr lang="fr-FR" sz="2800" b="1" dirty="0" smtClean="0">
                <a:latin typeface="Arial" charset="0"/>
                <a:cs typeface="Arial" charset="0"/>
              </a:rPr>
              <a:t>Mn</a:t>
            </a:r>
            <a:r>
              <a:rPr lang="fr-FR" sz="2800" b="1" baseline="30000" dirty="0" smtClean="0">
                <a:latin typeface="Arial" charset="0"/>
                <a:cs typeface="Arial" charset="0"/>
              </a:rPr>
              <a:t>2+</a:t>
            </a:r>
            <a:r>
              <a:rPr lang="fr-FR" sz="2800" b="1" dirty="0" smtClean="0"/>
              <a:t> </a:t>
            </a:r>
            <a:r>
              <a:rPr lang="fr-FR" sz="2800" b="1" dirty="0"/>
              <a:t>en milieu </a:t>
            </a:r>
            <a:r>
              <a:rPr lang="fr-FR" sz="2800" b="1" dirty="0" smtClean="0"/>
              <a:t>acide</a:t>
            </a:r>
            <a:endParaRPr lang="fr-FR" sz="2800" b="1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214422"/>
            <a:ext cx="31432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800" b="1" dirty="0">
                <a:solidFill>
                  <a:srgbClr val="FF0000"/>
                </a:solidFill>
              </a:rPr>
              <a:t>1)</a:t>
            </a:r>
            <a:r>
              <a:rPr lang="fr-FR" sz="2800" b="1" dirty="0"/>
              <a:t> On calcule les no</a:t>
            </a:r>
          </a:p>
        </p:txBody>
      </p:sp>
      <p:graphicFrame>
        <p:nvGraphicFramePr>
          <p:cNvPr id="7" name="Group 54"/>
          <p:cNvGraphicFramePr>
            <a:graphicFrameLocks noGrp="1"/>
          </p:cNvGraphicFramePr>
          <p:nvPr/>
        </p:nvGraphicFramePr>
        <p:xfrm>
          <a:off x="3357554" y="1285860"/>
          <a:ext cx="5357849" cy="1598409"/>
        </p:xfrm>
        <a:graphic>
          <a:graphicData uri="http://schemas.openxmlformats.org/drawingml/2006/table">
            <a:tbl>
              <a:tblPr/>
              <a:tblGrid>
                <a:gridCol w="1358328"/>
                <a:gridCol w="1131940"/>
                <a:gridCol w="813739"/>
                <a:gridCol w="1026921"/>
                <a:gridCol w="1026921"/>
              </a:tblGrid>
              <a:tr h="583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Composé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MnO</a:t>
                      </a:r>
                      <a:r>
                        <a:rPr kumimoji="0" lang="fr-FR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fr-FR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Fe</a:t>
                      </a:r>
                      <a:r>
                        <a:rPr kumimoji="0" lang="fr-FR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Mn</a:t>
                      </a:r>
                      <a:r>
                        <a:rPr kumimoji="0" lang="fr-FR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Fe</a:t>
                      </a:r>
                      <a:r>
                        <a:rPr kumimoji="0" lang="fr-FR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2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cs typeface="Arial" charset="0"/>
                        </a:rPr>
                        <a:t>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cs typeface="Arial" charset="0"/>
                        </a:rPr>
                        <a:t>+3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7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nature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Ox1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Red2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Red1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cs typeface="Arial" charset="0"/>
                        </a:rPr>
                        <a:t>Ox2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57158" y="3071810"/>
            <a:ext cx="67325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FF0000"/>
                </a:solidFill>
              </a:rPr>
              <a:t>2 )</a:t>
            </a:r>
            <a:r>
              <a:rPr lang="fr-FR" sz="2400" b="1" dirty="0"/>
              <a:t> </a:t>
            </a:r>
            <a:r>
              <a:rPr lang="fr-FR" sz="2800" b="1" dirty="0"/>
              <a:t>On équilibre les </a:t>
            </a:r>
            <a:r>
              <a:rPr lang="fr-FR" sz="2800" b="1" dirty="0">
                <a:solidFill>
                  <a:srgbClr val="008000"/>
                </a:solidFill>
              </a:rPr>
              <a:t>no</a:t>
            </a:r>
            <a:r>
              <a:rPr lang="fr-FR" sz="2800" b="1" dirty="0"/>
              <a:t> en ajoutant des </a:t>
            </a:r>
            <a:r>
              <a:rPr lang="fr-FR" sz="2800" b="1" dirty="0">
                <a:solidFill>
                  <a:srgbClr val="008000"/>
                </a:solidFill>
              </a:rPr>
              <a:t>e</a:t>
            </a:r>
            <a:r>
              <a:rPr lang="fr-FR" sz="2800" b="1" baseline="30000" dirty="0">
                <a:solidFill>
                  <a:srgbClr val="008000"/>
                </a:solidFill>
              </a:rPr>
              <a:t>-</a:t>
            </a:r>
            <a:endParaRPr lang="fr-FR" sz="2800" b="1" dirty="0"/>
          </a:p>
        </p:txBody>
      </p:sp>
      <p:grpSp>
        <p:nvGrpSpPr>
          <p:cNvPr id="9" name="Group 75"/>
          <p:cNvGrpSpPr>
            <a:grpSpLocks/>
          </p:cNvGrpSpPr>
          <p:nvPr/>
        </p:nvGrpSpPr>
        <p:grpSpPr bwMode="auto">
          <a:xfrm>
            <a:off x="714348" y="3786190"/>
            <a:ext cx="6267450" cy="604837"/>
            <a:chOff x="567" y="1734"/>
            <a:chExt cx="3948" cy="381"/>
          </a:xfrm>
        </p:grpSpPr>
        <p:sp>
          <p:nvSpPr>
            <p:cNvPr id="10" name="Text Box 29"/>
            <p:cNvSpPr txBox="1">
              <a:spLocks noChangeArrowheads="1"/>
            </p:cNvSpPr>
            <p:nvPr/>
          </p:nvSpPr>
          <p:spPr bwMode="auto">
            <a:xfrm>
              <a:off x="1474" y="1781"/>
              <a:ext cx="5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400" b="1" dirty="0">
                  <a:solidFill>
                    <a:srgbClr val="008000"/>
                  </a:solidFill>
                </a:rPr>
                <a:t> 5 e</a:t>
              </a:r>
              <a:r>
                <a:rPr lang="fr-FR" sz="2400" b="1" baseline="30000" dirty="0">
                  <a:solidFill>
                    <a:srgbClr val="008000"/>
                  </a:solidFill>
                </a:rPr>
                <a:t>-</a:t>
              </a:r>
              <a:endParaRPr lang="fr-FR" sz="2400" b="1" dirty="0">
                <a:solidFill>
                  <a:srgbClr val="008000"/>
                </a:solidFill>
              </a:endParaRPr>
            </a:p>
          </p:txBody>
        </p:sp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 flipV="1">
              <a:off x="1201" y="1827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400" b="1"/>
                <a:t>+</a:t>
              </a:r>
            </a:p>
          </p:txBody>
        </p:sp>
        <p:sp>
          <p:nvSpPr>
            <p:cNvPr id="12" name="Rectangle 56"/>
            <p:cNvSpPr>
              <a:spLocks noChangeArrowheads="1"/>
            </p:cNvSpPr>
            <p:nvPr/>
          </p:nvSpPr>
          <p:spPr bwMode="auto">
            <a:xfrm>
              <a:off x="567" y="1752"/>
              <a:ext cx="6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b="1" dirty="0">
                  <a:solidFill>
                    <a:srgbClr val="CC3300"/>
                  </a:solidFill>
                </a:rPr>
                <a:t>MnO</a:t>
              </a:r>
              <a:r>
                <a:rPr lang="fr-FR" sz="2400" b="1" baseline="-25000" dirty="0">
                  <a:solidFill>
                    <a:srgbClr val="CC3300"/>
                  </a:solidFill>
                </a:rPr>
                <a:t>4</a:t>
              </a:r>
              <a:r>
                <a:rPr lang="fr-FR" sz="2400" b="1" baseline="30000" dirty="0">
                  <a:solidFill>
                    <a:srgbClr val="CC3300"/>
                  </a:solidFill>
                </a:rPr>
                <a:t>-</a:t>
              </a:r>
            </a:p>
          </p:txBody>
        </p:sp>
        <p:sp>
          <p:nvSpPr>
            <p:cNvPr id="13" name="Rectangle 57"/>
            <p:cNvSpPr>
              <a:spLocks noChangeArrowheads="1"/>
            </p:cNvSpPr>
            <p:nvPr/>
          </p:nvSpPr>
          <p:spPr bwMode="auto">
            <a:xfrm>
              <a:off x="3976" y="1734"/>
              <a:ext cx="5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b="1" dirty="0">
                  <a:solidFill>
                    <a:schemeClr val="accent2"/>
                  </a:solidFill>
                </a:rPr>
                <a:t>Mn</a:t>
              </a:r>
              <a:r>
                <a:rPr lang="fr-FR" sz="2400" b="1" baseline="30000" dirty="0">
                  <a:solidFill>
                    <a:schemeClr val="accent2"/>
                  </a:solidFill>
                </a:rPr>
                <a:t>2+</a:t>
              </a:r>
            </a:p>
          </p:txBody>
        </p:sp>
        <p:grpSp>
          <p:nvGrpSpPr>
            <p:cNvPr id="14" name="Group 68"/>
            <p:cNvGrpSpPr>
              <a:grpSpLocks/>
            </p:cNvGrpSpPr>
            <p:nvPr/>
          </p:nvGrpSpPr>
          <p:grpSpPr bwMode="auto">
            <a:xfrm>
              <a:off x="2426" y="1888"/>
              <a:ext cx="1248" cy="108"/>
              <a:chOff x="2352" y="1146"/>
              <a:chExt cx="1248" cy="108"/>
            </a:xfrm>
          </p:grpSpPr>
          <p:sp>
            <p:nvSpPr>
              <p:cNvPr id="15" name="Line 69"/>
              <p:cNvSpPr>
                <a:spLocks noChangeShapeType="1"/>
              </p:cNvSpPr>
              <p:nvPr/>
            </p:nvSpPr>
            <p:spPr bwMode="auto">
              <a:xfrm flipV="1">
                <a:off x="2400" y="1146"/>
                <a:ext cx="1200" cy="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6" name="Line 70"/>
              <p:cNvSpPr>
                <a:spLocks noChangeShapeType="1"/>
              </p:cNvSpPr>
              <p:nvPr/>
            </p:nvSpPr>
            <p:spPr bwMode="auto">
              <a:xfrm flipH="1" flipV="1">
                <a:off x="2352" y="1248"/>
                <a:ext cx="1200" cy="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0" y="4500570"/>
            <a:ext cx="85725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FF0000"/>
                </a:solidFill>
              </a:rPr>
              <a:t>3 )</a:t>
            </a:r>
            <a:r>
              <a:rPr lang="fr-FR" sz="2400" b="1" dirty="0"/>
              <a:t> </a:t>
            </a:r>
            <a:r>
              <a:rPr lang="fr-FR" sz="2800" b="1" dirty="0"/>
              <a:t>On équilibre la charge électrique en ajoutant des </a:t>
            </a:r>
            <a:r>
              <a:rPr lang="fr-FR" sz="2800" b="1" dirty="0" smtClean="0">
                <a:solidFill>
                  <a:srgbClr val="FF0000"/>
                </a:solidFill>
              </a:rPr>
              <a:t>H</a:t>
            </a:r>
            <a:r>
              <a:rPr lang="fr-FR" sz="2800" b="1" baseline="30000" dirty="0" smtClean="0">
                <a:solidFill>
                  <a:srgbClr val="FF0000"/>
                </a:solidFill>
              </a:rPr>
              <a:t>+</a:t>
            </a:r>
            <a:endParaRPr lang="fr-FR" sz="2800" b="1" dirty="0">
              <a:solidFill>
                <a:srgbClr val="FF0000"/>
              </a:solidFill>
            </a:endParaRPr>
          </a:p>
        </p:txBody>
      </p:sp>
      <p:grpSp>
        <p:nvGrpSpPr>
          <p:cNvPr id="18" name="Group 79"/>
          <p:cNvGrpSpPr>
            <a:grpSpLocks/>
          </p:cNvGrpSpPr>
          <p:nvPr/>
        </p:nvGrpSpPr>
        <p:grpSpPr bwMode="auto">
          <a:xfrm>
            <a:off x="500034" y="5357826"/>
            <a:ext cx="6688137" cy="528637"/>
            <a:chOff x="295" y="2523"/>
            <a:chExt cx="4213" cy="333"/>
          </a:xfrm>
        </p:grpSpPr>
        <p:sp>
          <p:nvSpPr>
            <p:cNvPr id="19" name="Text Box 25"/>
            <p:cNvSpPr txBox="1">
              <a:spLocks noChangeArrowheads="1"/>
            </p:cNvSpPr>
            <p:nvPr/>
          </p:nvSpPr>
          <p:spPr bwMode="auto">
            <a:xfrm>
              <a:off x="975" y="2568"/>
              <a:ext cx="63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400" b="1" dirty="0">
                  <a:solidFill>
                    <a:srgbClr val="008000"/>
                  </a:solidFill>
                </a:rPr>
                <a:t>+  5e</a:t>
              </a:r>
              <a:r>
                <a:rPr lang="fr-FR" sz="2400" b="1" baseline="30000" dirty="0">
                  <a:solidFill>
                    <a:srgbClr val="008000"/>
                  </a:solidFill>
                </a:rPr>
                <a:t>-</a:t>
              </a:r>
              <a:endParaRPr lang="fr-FR" sz="2400" b="1" dirty="0">
                <a:solidFill>
                  <a:srgbClr val="008000"/>
                </a:solidFill>
              </a:endParaRPr>
            </a:p>
          </p:txBody>
        </p:sp>
        <p:grpSp>
          <p:nvGrpSpPr>
            <p:cNvPr id="20" name="Group 36"/>
            <p:cNvGrpSpPr>
              <a:grpSpLocks/>
            </p:cNvGrpSpPr>
            <p:nvPr/>
          </p:nvGrpSpPr>
          <p:grpSpPr bwMode="auto">
            <a:xfrm>
              <a:off x="2403" y="2659"/>
              <a:ext cx="1248" cy="108"/>
              <a:chOff x="2352" y="1146"/>
              <a:chExt cx="1248" cy="108"/>
            </a:xfrm>
          </p:grpSpPr>
          <p:sp>
            <p:nvSpPr>
              <p:cNvPr id="24" name="Line 37"/>
              <p:cNvSpPr>
                <a:spLocks noChangeShapeType="1"/>
              </p:cNvSpPr>
              <p:nvPr/>
            </p:nvSpPr>
            <p:spPr bwMode="auto">
              <a:xfrm flipV="1">
                <a:off x="2400" y="1146"/>
                <a:ext cx="1200" cy="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5" name="Line 38"/>
              <p:cNvSpPr>
                <a:spLocks noChangeShapeType="1"/>
              </p:cNvSpPr>
              <p:nvPr/>
            </p:nvSpPr>
            <p:spPr bwMode="auto">
              <a:xfrm flipH="1" flipV="1">
                <a:off x="2352" y="1248"/>
                <a:ext cx="1200" cy="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22" name="Rectangle 58"/>
            <p:cNvSpPr>
              <a:spLocks noChangeArrowheads="1"/>
            </p:cNvSpPr>
            <p:nvPr/>
          </p:nvSpPr>
          <p:spPr bwMode="auto">
            <a:xfrm>
              <a:off x="295" y="2523"/>
              <a:ext cx="6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b="1" dirty="0">
                  <a:solidFill>
                    <a:srgbClr val="CC3300"/>
                  </a:solidFill>
                </a:rPr>
                <a:t>MnO</a:t>
              </a:r>
              <a:r>
                <a:rPr lang="fr-FR" sz="2400" b="1" baseline="-25000" dirty="0">
                  <a:solidFill>
                    <a:srgbClr val="CC3300"/>
                  </a:solidFill>
                </a:rPr>
                <a:t>4</a:t>
              </a:r>
              <a:r>
                <a:rPr lang="fr-FR" sz="2400" b="1" baseline="30000" dirty="0">
                  <a:solidFill>
                    <a:srgbClr val="CC3300"/>
                  </a:solidFill>
                </a:rPr>
                <a:t>-</a:t>
              </a:r>
            </a:p>
          </p:txBody>
        </p:sp>
        <p:sp>
          <p:nvSpPr>
            <p:cNvPr id="23" name="Rectangle 59"/>
            <p:cNvSpPr>
              <a:spLocks noChangeArrowheads="1"/>
            </p:cNvSpPr>
            <p:nvPr/>
          </p:nvSpPr>
          <p:spPr bwMode="auto">
            <a:xfrm>
              <a:off x="3969" y="2523"/>
              <a:ext cx="5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b="1" dirty="0">
                  <a:solidFill>
                    <a:schemeClr val="accent2"/>
                  </a:solidFill>
                </a:rPr>
                <a:t>Mn</a:t>
              </a:r>
              <a:r>
                <a:rPr lang="fr-FR" sz="2400" b="1" baseline="30000" dirty="0">
                  <a:solidFill>
                    <a:schemeClr val="accent2"/>
                  </a:solidFill>
                </a:rPr>
                <a:t>2+</a:t>
              </a:r>
            </a:p>
          </p:txBody>
        </p:sp>
      </p:grp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2500298" y="5429264"/>
            <a:ext cx="1152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 smtClean="0">
                <a:solidFill>
                  <a:srgbClr val="FF0000"/>
                </a:solidFill>
              </a:rPr>
              <a:t>+ 8 H</a:t>
            </a:r>
            <a:r>
              <a:rPr lang="fr-FR" sz="2400" b="1" baseline="30000" dirty="0" smtClean="0">
                <a:solidFill>
                  <a:srgbClr val="FF0000"/>
                </a:solidFill>
              </a:rPr>
              <a:t>+</a:t>
            </a:r>
            <a:endParaRPr lang="fr-FR" sz="2400" b="1" baseline="30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5" grpId="0" build="p" autoUpdateAnimBg="0"/>
      <p:bldP spid="6" grpId="0" build="p" autoUpdateAnimBg="0"/>
      <p:bldP spid="8" grpId="0" build="p" autoUpdateAnimBg="0"/>
      <p:bldP spid="17" grpId="0" build="p" autoUpdateAnimBg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2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214313" y="214313"/>
            <a:ext cx="87153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800" b="1" dirty="0">
                <a:solidFill>
                  <a:srgbClr val="FF0000"/>
                </a:solidFill>
              </a:rPr>
              <a:t>4 )</a:t>
            </a:r>
            <a:r>
              <a:rPr lang="fr-FR" sz="2400" b="1" dirty="0"/>
              <a:t> </a:t>
            </a:r>
            <a:r>
              <a:rPr lang="fr-FR" sz="2800" b="1" dirty="0">
                <a:solidFill>
                  <a:schemeClr val="tx1"/>
                </a:solidFill>
              </a:rPr>
              <a:t>On équilibre les atomes d’Oxygène en ajoutant des molécules d’eau du coté de droite de l’équation.</a:t>
            </a:r>
          </a:p>
        </p:txBody>
      </p:sp>
      <p:sp>
        <p:nvSpPr>
          <p:cNvPr id="5" name="Rectangle 65"/>
          <p:cNvSpPr>
            <a:spLocks noChangeArrowheads="1"/>
          </p:cNvSpPr>
          <p:nvPr/>
        </p:nvSpPr>
        <p:spPr bwMode="auto">
          <a:xfrm>
            <a:off x="428596" y="1357298"/>
            <a:ext cx="104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CC3300"/>
                </a:solidFill>
              </a:rPr>
              <a:t>MnO</a:t>
            </a:r>
            <a:r>
              <a:rPr lang="fr-FR" sz="2400" b="1" baseline="-25000" dirty="0">
                <a:solidFill>
                  <a:srgbClr val="CC3300"/>
                </a:solidFill>
              </a:rPr>
              <a:t>4</a:t>
            </a:r>
            <a:r>
              <a:rPr lang="fr-FR" sz="2400" b="1" baseline="30000" dirty="0">
                <a:solidFill>
                  <a:srgbClr val="CC3300"/>
                </a:solidFill>
              </a:rPr>
              <a:t>-</a:t>
            </a:r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1500166" y="1428736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+  5e</a:t>
            </a:r>
            <a:r>
              <a:rPr lang="fr-FR" sz="2400" b="1" baseline="30000" dirty="0">
                <a:solidFill>
                  <a:srgbClr val="008000"/>
                </a:solidFill>
              </a:rPr>
              <a:t>-</a:t>
            </a:r>
            <a:endParaRPr lang="fr-FR" sz="2400" b="1" dirty="0">
              <a:solidFill>
                <a:srgbClr val="008000"/>
              </a:solidFill>
            </a:endParaRPr>
          </a:p>
        </p:txBody>
      </p:sp>
      <p:sp>
        <p:nvSpPr>
          <p:cNvPr id="7" name="Text Box 50"/>
          <p:cNvSpPr txBox="1">
            <a:spLocks noChangeArrowheads="1"/>
          </p:cNvSpPr>
          <p:nvPr/>
        </p:nvSpPr>
        <p:spPr bwMode="auto">
          <a:xfrm>
            <a:off x="7429520" y="1428736"/>
            <a:ext cx="1439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CC3300"/>
                </a:solidFill>
              </a:rPr>
              <a:t>+ 4 H</a:t>
            </a:r>
            <a:r>
              <a:rPr lang="fr-FR" sz="2400" b="1" baseline="-25000" dirty="0"/>
              <a:t>2</a:t>
            </a:r>
            <a:r>
              <a:rPr lang="fr-FR" sz="2400" b="1" dirty="0">
                <a:solidFill>
                  <a:schemeClr val="accent2"/>
                </a:solidFill>
              </a:rPr>
              <a:t>O</a:t>
            </a:r>
            <a:endParaRPr lang="fr-FR" sz="2400" b="1" dirty="0"/>
          </a:p>
        </p:txBody>
      </p:sp>
      <p:grpSp>
        <p:nvGrpSpPr>
          <p:cNvPr id="8" name="Group 61"/>
          <p:cNvGrpSpPr>
            <a:grpSpLocks/>
          </p:cNvGrpSpPr>
          <p:nvPr/>
        </p:nvGrpSpPr>
        <p:grpSpPr bwMode="auto">
          <a:xfrm>
            <a:off x="3929058" y="1571612"/>
            <a:ext cx="1981200" cy="171450"/>
            <a:chOff x="2352" y="1146"/>
            <a:chExt cx="1248" cy="108"/>
          </a:xfrm>
        </p:grpSpPr>
        <p:sp>
          <p:nvSpPr>
            <p:cNvPr id="9" name="Line 62"/>
            <p:cNvSpPr>
              <a:spLocks noChangeShapeType="1"/>
            </p:cNvSpPr>
            <p:nvPr/>
          </p:nvSpPr>
          <p:spPr bwMode="auto">
            <a:xfrm flipV="1">
              <a:off x="2400" y="1146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Line 63"/>
            <p:cNvSpPr>
              <a:spLocks noChangeShapeType="1"/>
            </p:cNvSpPr>
            <p:nvPr/>
          </p:nvSpPr>
          <p:spPr bwMode="auto">
            <a:xfrm flipH="1" flipV="1">
              <a:off x="2352" y="1248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1" name="Rectangle 66"/>
          <p:cNvSpPr>
            <a:spLocks noChangeArrowheads="1"/>
          </p:cNvSpPr>
          <p:nvPr/>
        </p:nvSpPr>
        <p:spPr bwMode="auto">
          <a:xfrm>
            <a:off x="6072198" y="1428736"/>
            <a:ext cx="855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</a:rPr>
              <a:t>Mn</a:t>
            </a:r>
            <a:r>
              <a:rPr lang="fr-FR" sz="2400" b="1" baseline="30000" dirty="0">
                <a:solidFill>
                  <a:schemeClr val="accent2"/>
                </a:solidFill>
              </a:rPr>
              <a:t>2+</a:t>
            </a:r>
          </a:p>
        </p:txBody>
      </p:sp>
      <p:sp>
        <p:nvSpPr>
          <p:cNvPr id="12" name="Text Box 39"/>
          <p:cNvSpPr txBox="1">
            <a:spLocks noChangeArrowheads="1"/>
          </p:cNvSpPr>
          <p:nvPr/>
        </p:nvSpPr>
        <p:spPr bwMode="auto">
          <a:xfrm>
            <a:off x="2500298" y="1428736"/>
            <a:ext cx="1152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 smtClean="0">
                <a:solidFill>
                  <a:srgbClr val="FF0000"/>
                </a:solidFill>
              </a:rPr>
              <a:t>+ 8 H</a:t>
            </a:r>
            <a:r>
              <a:rPr lang="fr-FR" sz="2400" b="1" baseline="30000" dirty="0" smtClean="0">
                <a:solidFill>
                  <a:srgbClr val="FF0000"/>
                </a:solidFill>
              </a:rPr>
              <a:t>+</a:t>
            </a:r>
            <a:endParaRPr lang="fr-FR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3" name="Rectangle 66"/>
          <p:cNvSpPr>
            <a:spLocks noChangeArrowheads="1"/>
          </p:cNvSpPr>
          <p:nvPr/>
        </p:nvSpPr>
        <p:spPr bwMode="auto">
          <a:xfrm>
            <a:off x="1428728" y="2500306"/>
            <a:ext cx="6835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accent2"/>
                </a:solidFill>
              </a:rPr>
              <a:t>Fe</a:t>
            </a:r>
            <a:r>
              <a:rPr lang="fr-FR" sz="2400" b="1" baseline="30000" dirty="0" smtClean="0">
                <a:solidFill>
                  <a:schemeClr val="accent2"/>
                </a:solidFill>
              </a:rPr>
              <a:t>2</a:t>
            </a:r>
            <a:r>
              <a:rPr lang="fr-FR" sz="2400" b="1" baseline="30000" dirty="0">
                <a:solidFill>
                  <a:schemeClr val="accent2"/>
                </a:solidFill>
              </a:rPr>
              <a:t>+</a:t>
            </a:r>
          </a:p>
        </p:txBody>
      </p:sp>
      <p:grpSp>
        <p:nvGrpSpPr>
          <p:cNvPr id="14" name="Group 61"/>
          <p:cNvGrpSpPr>
            <a:grpSpLocks/>
          </p:cNvGrpSpPr>
          <p:nvPr/>
        </p:nvGrpSpPr>
        <p:grpSpPr bwMode="auto">
          <a:xfrm>
            <a:off x="2428860" y="2643182"/>
            <a:ext cx="1981200" cy="171450"/>
            <a:chOff x="2352" y="1146"/>
            <a:chExt cx="1248" cy="108"/>
          </a:xfrm>
        </p:grpSpPr>
        <p:sp>
          <p:nvSpPr>
            <p:cNvPr id="15" name="Line 62"/>
            <p:cNvSpPr>
              <a:spLocks noChangeShapeType="1"/>
            </p:cNvSpPr>
            <p:nvPr/>
          </p:nvSpPr>
          <p:spPr bwMode="auto">
            <a:xfrm flipV="1">
              <a:off x="2400" y="1146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" name="Line 63"/>
            <p:cNvSpPr>
              <a:spLocks noChangeShapeType="1"/>
            </p:cNvSpPr>
            <p:nvPr/>
          </p:nvSpPr>
          <p:spPr bwMode="auto">
            <a:xfrm flipH="1" flipV="1">
              <a:off x="2352" y="1248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7" name="Rectangle 66"/>
          <p:cNvSpPr>
            <a:spLocks noChangeArrowheads="1"/>
          </p:cNvSpPr>
          <p:nvPr/>
        </p:nvSpPr>
        <p:spPr bwMode="auto">
          <a:xfrm>
            <a:off x="4643438" y="2500306"/>
            <a:ext cx="6835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accent2"/>
                </a:solidFill>
              </a:rPr>
              <a:t>Fe</a:t>
            </a:r>
            <a:r>
              <a:rPr lang="fr-FR" sz="2400" b="1" baseline="30000" dirty="0" smtClean="0">
                <a:solidFill>
                  <a:schemeClr val="accent2"/>
                </a:solidFill>
              </a:rPr>
              <a:t>3+</a:t>
            </a:r>
            <a:endParaRPr lang="fr-FR" sz="2400" b="1" baseline="30000" dirty="0">
              <a:solidFill>
                <a:schemeClr val="accent2"/>
              </a:solidFill>
            </a:endParaRPr>
          </a:p>
        </p:txBody>
      </p:sp>
      <p:sp>
        <p:nvSpPr>
          <p:cNvPr id="18" name="Text Box 60"/>
          <p:cNvSpPr txBox="1">
            <a:spLocks noChangeArrowheads="1"/>
          </p:cNvSpPr>
          <p:nvPr/>
        </p:nvSpPr>
        <p:spPr bwMode="auto">
          <a:xfrm>
            <a:off x="5286380" y="2500306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8000"/>
                </a:solidFill>
              </a:rPr>
              <a:t>+  </a:t>
            </a:r>
            <a:r>
              <a:rPr lang="fr-FR" sz="2400" b="1" dirty="0" smtClean="0">
                <a:solidFill>
                  <a:srgbClr val="008000"/>
                </a:solidFill>
              </a:rPr>
              <a:t>e</a:t>
            </a:r>
            <a:r>
              <a:rPr lang="fr-FR" sz="2400" b="1" baseline="30000" dirty="0" smtClean="0">
                <a:solidFill>
                  <a:srgbClr val="008000"/>
                </a:solidFill>
              </a:rPr>
              <a:t>-</a:t>
            </a:r>
            <a:endParaRPr lang="fr-FR" sz="2400" b="1" dirty="0">
              <a:solidFill>
                <a:srgbClr val="008000"/>
              </a:solidFill>
            </a:endParaRPr>
          </a:p>
        </p:txBody>
      </p: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643702" y="2428868"/>
            <a:ext cx="11430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FF0000"/>
                </a:solidFill>
              </a:rPr>
              <a:t>x</a:t>
            </a:r>
            <a:r>
              <a:rPr lang="fr-FR" sz="2400" b="1" dirty="0" smtClean="0">
                <a:solidFill>
                  <a:srgbClr val="FF0000"/>
                </a:solidFill>
              </a:rPr>
              <a:t>  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20" name="Image 19"/>
          <p:cNvPicPr/>
          <p:nvPr/>
        </p:nvPicPr>
        <p:blipFill>
          <a:blip r:embed="rId2"/>
          <a:srcRect l="41996" t="58587" r="24495" b="40305"/>
          <a:stretch>
            <a:fillRect/>
          </a:stretch>
        </p:blipFill>
        <p:spPr bwMode="auto">
          <a:xfrm>
            <a:off x="785786" y="3214686"/>
            <a:ext cx="7215238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5"/>
          <p:cNvSpPr>
            <a:spLocks noChangeArrowheads="1"/>
          </p:cNvSpPr>
          <p:nvPr/>
        </p:nvSpPr>
        <p:spPr bwMode="auto">
          <a:xfrm>
            <a:off x="357158" y="3857628"/>
            <a:ext cx="104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CC3300"/>
                </a:solidFill>
              </a:rPr>
              <a:t>MnO</a:t>
            </a:r>
            <a:r>
              <a:rPr lang="fr-FR" sz="2400" b="1" baseline="-25000" dirty="0">
                <a:solidFill>
                  <a:srgbClr val="CC3300"/>
                </a:solidFill>
              </a:rPr>
              <a:t>4</a:t>
            </a:r>
            <a:r>
              <a:rPr lang="fr-FR" sz="2400" b="1" baseline="30000" dirty="0">
                <a:solidFill>
                  <a:srgbClr val="CC3300"/>
                </a:solidFill>
              </a:rPr>
              <a:t>-</a:t>
            </a:r>
          </a:p>
        </p:txBody>
      </p:sp>
      <p:sp>
        <p:nvSpPr>
          <p:cNvPr id="22" name="Rectangle 66"/>
          <p:cNvSpPr>
            <a:spLocks noChangeArrowheads="1"/>
          </p:cNvSpPr>
          <p:nvPr/>
        </p:nvSpPr>
        <p:spPr bwMode="auto">
          <a:xfrm>
            <a:off x="1428728" y="3929066"/>
            <a:ext cx="1130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accent2"/>
                </a:solidFill>
              </a:rPr>
              <a:t>+  5Fe</a:t>
            </a:r>
            <a:r>
              <a:rPr lang="fr-FR" sz="2400" b="1" baseline="30000" dirty="0" smtClean="0">
                <a:solidFill>
                  <a:schemeClr val="accent2"/>
                </a:solidFill>
              </a:rPr>
              <a:t>2</a:t>
            </a:r>
            <a:r>
              <a:rPr lang="fr-FR" sz="2400" b="1" baseline="30000" dirty="0">
                <a:solidFill>
                  <a:schemeClr val="accent2"/>
                </a:solidFill>
              </a:rPr>
              <a:t>+</a:t>
            </a: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7643834" y="3857628"/>
            <a:ext cx="121444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CC3300"/>
                </a:solidFill>
              </a:rPr>
              <a:t>+ 4 H</a:t>
            </a:r>
            <a:r>
              <a:rPr lang="fr-FR" sz="2400" b="1" baseline="-25000" dirty="0"/>
              <a:t>2</a:t>
            </a:r>
            <a:r>
              <a:rPr lang="fr-FR" sz="2400" b="1" dirty="0">
                <a:solidFill>
                  <a:schemeClr val="accent2"/>
                </a:solidFill>
              </a:rPr>
              <a:t>O</a:t>
            </a:r>
            <a:endParaRPr lang="fr-FR" sz="2400" b="1" dirty="0"/>
          </a:p>
        </p:txBody>
      </p:sp>
      <p:grpSp>
        <p:nvGrpSpPr>
          <p:cNvPr id="24" name="Group 61"/>
          <p:cNvGrpSpPr>
            <a:grpSpLocks/>
          </p:cNvGrpSpPr>
          <p:nvPr/>
        </p:nvGrpSpPr>
        <p:grpSpPr bwMode="auto">
          <a:xfrm>
            <a:off x="3714744" y="4000504"/>
            <a:ext cx="1643074" cy="142876"/>
            <a:chOff x="2352" y="1146"/>
            <a:chExt cx="1248" cy="108"/>
          </a:xfrm>
        </p:grpSpPr>
        <p:sp>
          <p:nvSpPr>
            <p:cNvPr id="25" name="Line 62"/>
            <p:cNvSpPr>
              <a:spLocks noChangeShapeType="1"/>
            </p:cNvSpPr>
            <p:nvPr/>
          </p:nvSpPr>
          <p:spPr bwMode="auto">
            <a:xfrm flipV="1">
              <a:off x="2400" y="1146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" name="Line 63"/>
            <p:cNvSpPr>
              <a:spLocks noChangeShapeType="1"/>
            </p:cNvSpPr>
            <p:nvPr/>
          </p:nvSpPr>
          <p:spPr bwMode="auto">
            <a:xfrm flipH="1" flipV="1">
              <a:off x="2352" y="1248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7" name="Rectangle 66"/>
          <p:cNvSpPr>
            <a:spLocks noChangeArrowheads="1"/>
          </p:cNvSpPr>
          <p:nvPr/>
        </p:nvSpPr>
        <p:spPr bwMode="auto">
          <a:xfrm>
            <a:off x="5429256" y="3857628"/>
            <a:ext cx="855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</a:rPr>
              <a:t>Mn</a:t>
            </a:r>
            <a:r>
              <a:rPr lang="fr-FR" sz="2400" b="1" baseline="30000" dirty="0">
                <a:solidFill>
                  <a:schemeClr val="accent2"/>
                </a:solidFill>
              </a:rPr>
              <a:t>2+</a:t>
            </a:r>
          </a:p>
        </p:txBody>
      </p:sp>
      <p:sp>
        <p:nvSpPr>
          <p:cNvPr id="28" name="Rectangle 66"/>
          <p:cNvSpPr>
            <a:spLocks noChangeArrowheads="1"/>
          </p:cNvSpPr>
          <p:nvPr/>
        </p:nvSpPr>
        <p:spPr bwMode="auto">
          <a:xfrm>
            <a:off x="6572264" y="3857628"/>
            <a:ext cx="10618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smtClean="0">
                <a:solidFill>
                  <a:schemeClr val="accent2"/>
                </a:solidFill>
              </a:rPr>
              <a:t>+ 5Fe</a:t>
            </a:r>
            <a:r>
              <a:rPr lang="fr-FR" sz="2400" b="1" baseline="30000" dirty="0" smtClean="0">
                <a:solidFill>
                  <a:schemeClr val="accent2"/>
                </a:solidFill>
              </a:rPr>
              <a:t>3</a:t>
            </a:r>
            <a:r>
              <a:rPr lang="fr-FR" sz="2400" b="1" baseline="30000" smtClean="0">
                <a:solidFill>
                  <a:schemeClr val="accent2"/>
                </a:solidFill>
              </a:rPr>
              <a:t>+</a:t>
            </a:r>
            <a:endParaRPr lang="fr-FR" sz="2400" b="1" baseline="30000" dirty="0">
              <a:solidFill>
                <a:schemeClr val="accent2"/>
              </a:solidFill>
            </a:endParaRPr>
          </a:p>
        </p:txBody>
      </p:sp>
      <p:sp>
        <p:nvSpPr>
          <p:cNvPr id="29" name="Text Box 39"/>
          <p:cNvSpPr txBox="1">
            <a:spLocks noChangeArrowheads="1"/>
          </p:cNvSpPr>
          <p:nvPr/>
        </p:nvSpPr>
        <p:spPr bwMode="auto">
          <a:xfrm>
            <a:off x="2571736" y="3929066"/>
            <a:ext cx="1152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 smtClean="0">
                <a:solidFill>
                  <a:srgbClr val="FF0000"/>
                </a:solidFill>
              </a:rPr>
              <a:t>+ 8 H</a:t>
            </a:r>
            <a:r>
              <a:rPr lang="fr-FR" sz="2400" b="1" baseline="30000" dirty="0" smtClean="0">
                <a:solidFill>
                  <a:srgbClr val="FF0000"/>
                </a:solidFill>
              </a:rPr>
              <a:t>+</a:t>
            </a:r>
            <a:endParaRPr lang="fr-FR" sz="2400" b="1" baseline="30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1" grpId="0"/>
      <p:bldP spid="12" grpId="0"/>
      <p:bldP spid="13" grpId="0"/>
      <p:bldP spid="17" grpId="0"/>
      <p:bldP spid="18" grpId="0"/>
      <p:bldP spid="19" grpId="0"/>
      <p:bldP spid="21" grpId="0"/>
      <p:bldP spid="22" grpId="0"/>
      <p:bldP spid="23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214290"/>
            <a:ext cx="8715436" cy="6286544"/>
          </a:xfrm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Les piles électrochimiques </a:t>
            </a:r>
          </a:p>
          <a:p>
            <a:pPr algn="just"/>
            <a:r>
              <a:rPr lang="fr-FR" dirty="0" smtClean="0"/>
              <a:t/>
            </a:r>
            <a:br>
              <a:rPr lang="fr-FR" dirty="0" smtClean="0"/>
            </a:br>
            <a:r>
              <a:rPr lang="fr-FR" sz="2800" b="1" dirty="0" smtClean="0">
                <a:solidFill>
                  <a:schemeClr val="tx1"/>
                </a:solidFill>
              </a:rPr>
              <a:t>1791: </a:t>
            </a:r>
            <a:r>
              <a:rPr lang="fr-FR" sz="2800" b="1" dirty="0" smtClean="0">
                <a:solidFill>
                  <a:srgbClr val="FF0000"/>
                </a:solidFill>
              </a:rPr>
              <a:t>Galvani</a:t>
            </a:r>
            <a:r>
              <a:rPr lang="fr-FR" sz="2800" b="1" dirty="0" smtClean="0">
                <a:solidFill>
                  <a:schemeClr val="tx1"/>
                </a:solidFill>
              </a:rPr>
              <a:t> a montré que l’énergie électrique peut être obtenue à partir des transformations chimiques	 </a:t>
            </a:r>
            <a:endParaRPr lang="fr-FR" sz="2800" dirty="0" smtClean="0">
              <a:solidFill>
                <a:schemeClr val="tx1"/>
              </a:solidFill>
            </a:endParaRPr>
          </a:p>
          <a:p>
            <a:r>
              <a:rPr lang="fr-FR" sz="2800" b="1" dirty="0" smtClean="0">
                <a:solidFill>
                  <a:schemeClr val="tx1"/>
                </a:solidFill>
              </a:rPr>
              <a:t>1800: </a:t>
            </a:r>
            <a:r>
              <a:rPr lang="fr-FR" sz="2800" b="1" dirty="0" smtClean="0">
                <a:solidFill>
                  <a:srgbClr val="FF0000"/>
                </a:solidFill>
              </a:rPr>
              <a:t>Volta</a:t>
            </a:r>
            <a:r>
              <a:rPr lang="fr-FR" sz="2800" b="1" dirty="0" smtClean="0">
                <a:solidFill>
                  <a:schemeClr val="tx1"/>
                </a:solidFill>
              </a:rPr>
              <a:t> a mis au point la pile Zinc – Cuivre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4" name="Image 3" descr="Image associÃ©e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2857496"/>
            <a:ext cx="2099945" cy="2878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 descr="Image associÃ©e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857496"/>
            <a:ext cx="2103261" cy="2872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1"/>
          <p:cNvSpPr txBox="1">
            <a:spLocks noChangeArrowheads="1"/>
          </p:cNvSpPr>
          <p:nvPr/>
        </p:nvSpPr>
        <p:spPr bwMode="auto">
          <a:xfrm>
            <a:off x="2571736" y="5929330"/>
            <a:ext cx="4286280" cy="461665"/>
          </a:xfrm>
          <a:prstGeom prst="rect">
            <a:avLst/>
          </a:prstGeom>
          <a:solidFill>
            <a:srgbClr val="FFFFCC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fr-FR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GALVANI   		VOLTA </a:t>
            </a:r>
            <a:endParaRPr lang="fr-FR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214290"/>
            <a:ext cx="8715436" cy="6286544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/>
          <a:srcRect l="25536" t="83102" r="62903" b="15097"/>
          <a:stretch>
            <a:fillRect/>
          </a:stretch>
        </p:blipFill>
        <p:spPr bwMode="auto">
          <a:xfrm>
            <a:off x="2928926" y="357166"/>
            <a:ext cx="3357586" cy="7143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pic>
        <p:nvPicPr>
          <p:cNvPr id="5" name="Image 4"/>
          <p:cNvPicPr/>
          <p:nvPr/>
        </p:nvPicPr>
        <p:blipFill>
          <a:blip r:embed="rId2"/>
          <a:srcRect l="15796" t="84764" r="57640" b="13435"/>
          <a:stretch>
            <a:fillRect/>
          </a:stretch>
        </p:blipFill>
        <p:spPr bwMode="auto">
          <a:xfrm>
            <a:off x="714348" y="1142984"/>
            <a:ext cx="4071965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/>
          <p:cNvPicPr/>
          <p:nvPr/>
        </p:nvPicPr>
        <p:blipFill>
          <a:blip r:embed="rId2"/>
          <a:srcRect l="15796" t="86291" r="33333" b="10098"/>
          <a:stretch>
            <a:fillRect/>
          </a:stretch>
        </p:blipFill>
        <p:spPr bwMode="auto">
          <a:xfrm>
            <a:off x="428596" y="2071678"/>
            <a:ext cx="7786742" cy="932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/>
          <p:cNvPicPr/>
          <p:nvPr/>
        </p:nvPicPr>
        <p:blipFill>
          <a:blip r:embed="rId3"/>
          <a:srcRect l="10839" t="7756" r="11366" b="87812"/>
          <a:stretch>
            <a:fillRect/>
          </a:stretch>
        </p:blipFill>
        <p:spPr bwMode="auto">
          <a:xfrm>
            <a:off x="0" y="3248378"/>
            <a:ext cx="9144000" cy="1680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214290"/>
            <a:ext cx="8715436" cy="6286544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/>
          <a:srcRect l="14229" t="14266" r="17044" b="47646"/>
          <a:stretch>
            <a:fillRect/>
          </a:stretch>
        </p:blipFill>
        <p:spPr bwMode="auto">
          <a:xfrm>
            <a:off x="285720" y="357166"/>
            <a:ext cx="857256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214290"/>
            <a:ext cx="8715436" cy="6286544"/>
          </a:xfrm>
        </p:spPr>
        <p:txBody>
          <a:bodyPr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la lame de </a:t>
            </a:r>
            <a:r>
              <a:rPr lang="fr-FR" sz="2800" b="1" dirty="0" smtClean="0">
                <a:solidFill>
                  <a:srgbClr val="FF0000"/>
                </a:solidFill>
              </a:rPr>
              <a:t>zinc</a:t>
            </a:r>
            <a:r>
              <a:rPr lang="fr-FR" sz="2800" b="1" dirty="0" smtClean="0">
                <a:solidFill>
                  <a:schemeClr val="tx1"/>
                </a:solidFill>
              </a:rPr>
              <a:t> est le siège d’une </a:t>
            </a:r>
            <a:r>
              <a:rPr lang="fr-FR" sz="2800" b="1" dirty="0" smtClean="0">
                <a:solidFill>
                  <a:srgbClr val="FF0000"/>
                </a:solidFill>
              </a:rPr>
              <a:t>oxydation</a:t>
            </a:r>
            <a:r>
              <a:rPr lang="fr-FR" sz="2800" b="1" dirty="0" smtClean="0">
                <a:solidFill>
                  <a:schemeClr val="tx1"/>
                </a:solidFill>
              </a:rPr>
              <a:t> : 		Zn(s) </a:t>
            </a:r>
            <a:r>
              <a:rPr lang="fr-FR" sz="2800" b="1" dirty="0" smtClean="0">
                <a:solidFill>
                  <a:schemeClr val="tx1"/>
                </a:solidFill>
                <a:sym typeface="Wingdings 3"/>
              </a:rPr>
              <a:t></a:t>
            </a:r>
            <a:r>
              <a:rPr lang="fr-FR" sz="2800" b="1" dirty="0" smtClean="0">
                <a:solidFill>
                  <a:schemeClr val="tx1"/>
                </a:solidFill>
              </a:rPr>
              <a:t> Zn</a:t>
            </a:r>
            <a:r>
              <a:rPr lang="fr-FR" sz="2800" b="1" baseline="30000" dirty="0" smtClean="0">
                <a:solidFill>
                  <a:schemeClr val="tx1"/>
                </a:solidFill>
              </a:rPr>
              <a:t>2+</a:t>
            </a:r>
            <a:r>
              <a:rPr lang="fr-FR" sz="2800" b="1" dirty="0" smtClean="0">
                <a:solidFill>
                  <a:schemeClr val="tx1"/>
                </a:solidFill>
              </a:rPr>
              <a:t>(</a:t>
            </a:r>
            <a:r>
              <a:rPr lang="fr-FR" sz="2800" b="1" dirty="0" err="1" smtClean="0">
                <a:solidFill>
                  <a:schemeClr val="tx1"/>
                </a:solidFill>
              </a:rPr>
              <a:t>aq</a:t>
            </a:r>
            <a:r>
              <a:rPr lang="fr-FR" sz="2800" b="1" dirty="0" smtClean="0">
                <a:solidFill>
                  <a:schemeClr val="tx1"/>
                </a:solidFill>
              </a:rPr>
              <a:t>) + 2e</a:t>
            </a:r>
            <a:r>
              <a:rPr lang="fr-FR" sz="2800" b="1" baseline="30000" dirty="0" smtClean="0">
                <a:solidFill>
                  <a:schemeClr val="tx1"/>
                </a:solidFill>
              </a:rPr>
              <a:t>-</a:t>
            </a:r>
            <a:r>
              <a:rPr lang="fr-FR" sz="2800" b="1" dirty="0" smtClean="0">
                <a:solidFill>
                  <a:schemeClr val="tx1"/>
                </a:solidFill>
              </a:rPr>
              <a:t> </a:t>
            </a:r>
            <a:r>
              <a:rPr lang="fr-FR" sz="2800" b="1" dirty="0" smtClean="0">
                <a:solidFill>
                  <a:schemeClr val="tx1"/>
                </a:solidFill>
                <a:sym typeface="Symbol"/>
              </a:rPr>
              <a:t></a:t>
            </a:r>
            <a:r>
              <a:rPr lang="fr-FR" sz="2800" b="1" dirty="0" smtClean="0">
                <a:solidFill>
                  <a:schemeClr val="tx1"/>
                </a:solidFill>
              </a:rPr>
              <a:t> c’est l’</a:t>
            </a:r>
            <a:r>
              <a:rPr lang="fr-FR" sz="2800" b="1" dirty="0" smtClean="0">
                <a:solidFill>
                  <a:srgbClr val="FF0000"/>
                </a:solidFill>
              </a:rPr>
              <a:t>anode</a:t>
            </a:r>
          </a:p>
          <a:p>
            <a:r>
              <a:rPr lang="fr-FR" sz="2800" b="1" dirty="0" smtClean="0">
                <a:solidFill>
                  <a:schemeClr val="tx1"/>
                </a:solidFill>
              </a:rPr>
              <a:t>la lame de </a:t>
            </a:r>
            <a:r>
              <a:rPr lang="fr-FR" sz="2800" b="1" dirty="0" smtClean="0">
                <a:solidFill>
                  <a:srgbClr val="FF0000"/>
                </a:solidFill>
              </a:rPr>
              <a:t>cuivre</a:t>
            </a:r>
            <a:r>
              <a:rPr lang="fr-FR" sz="2800" b="1" dirty="0" smtClean="0">
                <a:solidFill>
                  <a:schemeClr val="tx1"/>
                </a:solidFill>
              </a:rPr>
              <a:t> est le siège d’une </a:t>
            </a:r>
            <a:r>
              <a:rPr lang="fr-FR" sz="2800" b="1" dirty="0" smtClean="0">
                <a:solidFill>
                  <a:srgbClr val="FF0000"/>
                </a:solidFill>
              </a:rPr>
              <a:t>réduction</a:t>
            </a:r>
            <a:r>
              <a:rPr lang="fr-FR" sz="2800" b="1" dirty="0" smtClean="0">
                <a:solidFill>
                  <a:schemeClr val="tx1"/>
                </a:solidFill>
              </a:rPr>
              <a:t>:	 Cu</a:t>
            </a:r>
            <a:r>
              <a:rPr lang="fr-FR" sz="2800" b="1" baseline="30000" dirty="0" smtClean="0">
                <a:solidFill>
                  <a:schemeClr val="tx1"/>
                </a:solidFill>
              </a:rPr>
              <a:t>2+</a:t>
            </a:r>
            <a:r>
              <a:rPr lang="fr-FR" sz="2800" b="1" dirty="0" smtClean="0">
                <a:solidFill>
                  <a:schemeClr val="tx1"/>
                </a:solidFill>
              </a:rPr>
              <a:t>(</a:t>
            </a:r>
            <a:r>
              <a:rPr lang="fr-FR" sz="2800" b="1" dirty="0" err="1" smtClean="0">
                <a:solidFill>
                  <a:schemeClr val="tx1"/>
                </a:solidFill>
              </a:rPr>
              <a:t>aq</a:t>
            </a:r>
            <a:r>
              <a:rPr lang="fr-FR" sz="2800" b="1" dirty="0" smtClean="0">
                <a:solidFill>
                  <a:schemeClr val="tx1"/>
                </a:solidFill>
              </a:rPr>
              <a:t>) + 2e</a:t>
            </a:r>
            <a:r>
              <a:rPr lang="fr-FR" sz="2800" b="1" baseline="30000" dirty="0" smtClean="0">
                <a:solidFill>
                  <a:schemeClr val="tx1"/>
                </a:solidFill>
              </a:rPr>
              <a:t>-</a:t>
            </a:r>
            <a:r>
              <a:rPr lang="fr-FR" sz="2800" b="1" dirty="0" smtClean="0">
                <a:solidFill>
                  <a:schemeClr val="tx1"/>
                </a:solidFill>
              </a:rPr>
              <a:t> </a:t>
            </a:r>
            <a:r>
              <a:rPr lang="fr-FR" sz="2800" b="1" dirty="0" smtClean="0">
                <a:solidFill>
                  <a:schemeClr val="tx1"/>
                </a:solidFill>
                <a:sym typeface="Wingdings 3"/>
              </a:rPr>
              <a:t></a:t>
            </a:r>
            <a:r>
              <a:rPr lang="fr-FR" sz="2800" b="1" dirty="0" smtClean="0">
                <a:solidFill>
                  <a:schemeClr val="tx1"/>
                </a:solidFill>
              </a:rPr>
              <a:t> Cu (s) </a:t>
            </a:r>
            <a:r>
              <a:rPr lang="fr-FR" sz="2800" b="1" dirty="0" smtClean="0">
                <a:solidFill>
                  <a:schemeClr val="tx1"/>
                </a:solidFill>
                <a:sym typeface="Symbol"/>
              </a:rPr>
              <a:t></a:t>
            </a:r>
            <a:r>
              <a:rPr lang="fr-FR" sz="2800" b="1" dirty="0" smtClean="0">
                <a:solidFill>
                  <a:schemeClr val="tx1"/>
                </a:solidFill>
              </a:rPr>
              <a:t> c’est la </a:t>
            </a:r>
            <a:r>
              <a:rPr lang="fr-FR" sz="2800" b="1" dirty="0" smtClean="0">
                <a:solidFill>
                  <a:srgbClr val="FF0000"/>
                </a:solidFill>
              </a:rPr>
              <a:t>cathode</a:t>
            </a:r>
          </a:p>
          <a:p>
            <a:r>
              <a:rPr lang="fr-FR" sz="2800" b="1" dirty="0" smtClean="0">
                <a:solidFill>
                  <a:schemeClr val="tx1"/>
                </a:solidFill>
              </a:rPr>
              <a:t>la réaction globale est : 						Zn(s) + Cu</a:t>
            </a:r>
            <a:r>
              <a:rPr lang="fr-FR" sz="2800" b="1" baseline="30000" dirty="0" smtClean="0">
                <a:solidFill>
                  <a:schemeClr val="tx1"/>
                </a:solidFill>
              </a:rPr>
              <a:t>2+</a:t>
            </a:r>
            <a:r>
              <a:rPr lang="fr-FR" sz="2800" b="1" dirty="0" smtClean="0">
                <a:solidFill>
                  <a:schemeClr val="tx1"/>
                </a:solidFill>
              </a:rPr>
              <a:t>(</a:t>
            </a:r>
            <a:r>
              <a:rPr lang="fr-FR" sz="2800" b="1" dirty="0" err="1" smtClean="0">
                <a:solidFill>
                  <a:schemeClr val="tx1"/>
                </a:solidFill>
              </a:rPr>
              <a:t>aq</a:t>
            </a:r>
            <a:r>
              <a:rPr lang="fr-FR" sz="2800" b="1" dirty="0" smtClean="0">
                <a:solidFill>
                  <a:schemeClr val="tx1"/>
                </a:solidFill>
              </a:rPr>
              <a:t>) </a:t>
            </a:r>
            <a:r>
              <a:rPr lang="fr-FR" sz="2800" b="1" dirty="0" smtClean="0">
                <a:solidFill>
                  <a:schemeClr val="tx1"/>
                </a:solidFill>
                <a:sym typeface="Wingdings 3"/>
              </a:rPr>
              <a:t></a:t>
            </a:r>
            <a:r>
              <a:rPr lang="fr-FR" sz="2800" b="1" dirty="0" smtClean="0">
                <a:solidFill>
                  <a:schemeClr val="tx1"/>
                </a:solidFill>
              </a:rPr>
              <a:t> Zn</a:t>
            </a:r>
            <a:r>
              <a:rPr lang="fr-FR" sz="2800" b="1" baseline="30000" dirty="0" smtClean="0">
                <a:solidFill>
                  <a:schemeClr val="tx1"/>
                </a:solidFill>
              </a:rPr>
              <a:t>2+</a:t>
            </a:r>
            <a:r>
              <a:rPr lang="fr-FR" sz="2800" b="1" dirty="0" smtClean="0">
                <a:solidFill>
                  <a:schemeClr val="tx1"/>
                </a:solidFill>
              </a:rPr>
              <a:t>(</a:t>
            </a:r>
            <a:r>
              <a:rPr lang="fr-FR" sz="2800" b="1" dirty="0" err="1" smtClean="0">
                <a:solidFill>
                  <a:schemeClr val="tx1"/>
                </a:solidFill>
              </a:rPr>
              <a:t>aq</a:t>
            </a:r>
            <a:r>
              <a:rPr lang="fr-FR" sz="2800" b="1" dirty="0" smtClean="0">
                <a:solidFill>
                  <a:schemeClr val="tx1"/>
                </a:solidFill>
              </a:rPr>
              <a:t>) + Cu(s)</a:t>
            </a:r>
          </a:p>
          <a:p>
            <a:pPr algn="l"/>
            <a:r>
              <a:rPr lang="fr-FR" sz="2800" b="1" dirty="0" smtClean="0">
                <a:solidFill>
                  <a:schemeClr val="tx1"/>
                </a:solidFill>
              </a:rPr>
              <a:t>	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800" b="1" dirty="0" smtClean="0">
                <a:solidFill>
                  <a:srgbClr val="FF0000"/>
                </a:solidFill>
              </a:rPr>
              <a:t>Le potentiel ou la force électromotrice </a:t>
            </a:r>
            <a:r>
              <a:rPr lang="fr-FR" sz="2800" b="1" dirty="0" err="1" smtClean="0">
                <a:solidFill>
                  <a:srgbClr val="00B0F0"/>
                </a:solidFill>
              </a:rPr>
              <a:t>f.e.m</a:t>
            </a:r>
            <a:endParaRPr lang="fr-FR" sz="2800" b="1" dirty="0" smtClean="0">
              <a:solidFill>
                <a:srgbClr val="00B0F0"/>
              </a:solidFill>
            </a:endParaRPr>
          </a:p>
          <a:p>
            <a:r>
              <a:rPr lang="fr-FR" b="1" dirty="0" smtClean="0"/>
              <a:t> </a:t>
            </a:r>
            <a:r>
              <a:rPr lang="fr-FR" sz="2800" b="1" dirty="0" smtClean="0">
                <a:solidFill>
                  <a:schemeClr val="tx1"/>
                </a:solidFill>
              </a:rPr>
              <a:t>E</a:t>
            </a:r>
            <a:r>
              <a:rPr lang="fr-FR" sz="2800" b="1" baseline="-25000" dirty="0" smtClean="0">
                <a:solidFill>
                  <a:schemeClr val="tx1"/>
                </a:solidFill>
              </a:rPr>
              <a:t>pile</a:t>
            </a:r>
            <a:r>
              <a:rPr lang="fr-FR" sz="2800" b="1" dirty="0" smtClean="0">
                <a:solidFill>
                  <a:schemeClr val="tx1"/>
                </a:solidFill>
              </a:rPr>
              <a:t> = </a:t>
            </a:r>
            <a:r>
              <a:rPr lang="fr-FR" sz="2800" b="1" dirty="0" err="1" smtClean="0">
                <a:solidFill>
                  <a:schemeClr val="tx1"/>
                </a:solidFill>
              </a:rPr>
              <a:t>E</a:t>
            </a:r>
            <a:r>
              <a:rPr lang="fr-FR" sz="2800" b="1" baseline="-25000" dirty="0" err="1" smtClean="0">
                <a:solidFill>
                  <a:schemeClr val="tx1"/>
                </a:solidFill>
              </a:rPr>
              <a:t>cathode</a:t>
            </a:r>
            <a:r>
              <a:rPr lang="fr-FR" sz="2800" b="1" dirty="0" smtClean="0">
                <a:solidFill>
                  <a:schemeClr val="tx1"/>
                </a:solidFill>
              </a:rPr>
              <a:t> – </a:t>
            </a:r>
            <a:r>
              <a:rPr lang="fr-FR" sz="2800" b="1" dirty="0" err="1" smtClean="0">
                <a:solidFill>
                  <a:schemeClr val="tx1"/>
                </a:solidFill>
              </a:rPr>
              <a:t>E</a:t>
            </a:r>
            <a:r>
              <a:rPr lang="fr-FR" sz="2800" b="1" baseline="-25000" dirty="0" err="1" smtClean="0">
                <a:solidFill>
                  <a:schemeClr val="tx1"/>
                </a:solidFill>
              </a:rPr>
              <a:t>anode</a:t>
            </a:r>
            <a:r>
              <a:rPr lang="fr-FR" b="1" dirty="0" smtClean="0"/>
              <a:t>	</a:t>
            </a:r>
            <a:r>
              <a:rPr lang="fr-FR" b="1" dirty="0" smtClean="0">
                <a:solidFill>
                  <a:schemeClr val="tx1"/>
                </a:solidFill>
              </a:rPr>
              <a:t> E</a:t>
            </a:r>
            <a:r>
              <a:rPr lang="fr-FR" b="1" baseline="-25000" dirty="0" smtClean="0">
                <a:solidFill>
                  <a:schemeClr val="tx1"/>
                </a:solidFill>
              </a:rPr>
              <a:t>pile </a:t>
            </a:r>
            <a:r>
              <a:rPr lang="fr-FR" b="1" dirty="0" smtClean="0">
                <a:solidFill>
                  <a:schemeClr val="tx1"/>
                </a:solidFill>
              </a:rPr>
              <a:t>&gt; 0</a:t>
            </a:r>
            <a:r>
              <a:rPr lang="fr-FR" b="1" dirty="0" smtClean="0"/>
              <a:t/>
            </a:r>
            <a:br>
              <a:rPr lang="fr-FR" b="1" dirty="0" smtClean="0"/>
            </a:b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/>
          <a:srcRect l="17514" t="43906" r="21359" b="52493"/>
          <a:stretch>
            <a:fillRect/>
          </a:stretch>
        </p:blipFill>
        <p:spPr bwMode="auto">
          <a:xfrm>
            <a:off x="500034" y="4643446"/>
            <a:ext cx="792961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0"/>
            <a:ext cx="8715436" cy="6500834"/>
          </a:xfrm>
        </p:spPr>
        <p:txBody>
          <a:bodyPr/>
          <a:lstStyle/>
          <a:p>
            <a:pPr algn="l"/>
            <a:endParaRPr lang="fr-FR" b="1" dirty="0" smtClean="0">
              <a:solidFill>
                <a:srgbClr val="FF0000"/>
              </a:solidFill>
            </a:endParaRPr>
          </a:p>
          <a:p>
            <a:pPr algn="l"/>
            <a:r>
              <a:rPr lang="fr-FR" b="1" dirty="0" smtClean="0">
                <a:solidFill>
                  <a:srgbClr val="FF0000"/>
                </a:solidFill>
              </a:rPr>
              <a:t>L’équation de Nernst</a:t>
            </a:r>
          </a:p>
          <a:p>
            <a:pPr algn="l"/>
            <a:endParaRPr lang="fr-FR" b="1" dirty="0" smtClean="0">
              <a:solidFill>
                <a:srgbClr val="FF0000"/>
              </a:solidFill>
            </a:endParaRPr>
          </a:p>
          <a:p>
            <a:pPr algn="l"/>
            <a:r>
              <a:rPr lang="fr-FR" b="1" dirty="0" smtClean="0">
                <a:solidFill>
                  <a:srgbClr val="FF0000"/>
                </a:solidFill>
              </a:rPr>
              <a:t>Cathode</a:t>
            </a:r>
          </a:p>
          <a:p>
            <a:pPr algn="l"/>
            <a:endParaRPr lang="fr-FR" b="1" dirty="0" smtClean="0">
              <a:solidFill>
                <a:srgbClr val="FF0000"/>
              </a:solidFill>
            </a:endParaRPr>
          </a:p>
          <a:p>
            <a:pPr algn="l"/>
            <a:r>
              <a:rPr lang="fr-FR" b="1" dirty="0" smtClean="0">
                <a:solidFill>
                  <a:srgbClr val="FF0000"/>
                </a:solidFill>
              </a:rPr>
              <a:t>Anode</a:t>
            </a:r>
          </a:p>
          <a:p>
            <a:pPr algn="l"/>
            <a:endParaRPr lang="fr-FR" b="1" dirty="0" smtClean="0">
              <a:solidFill>
                <a:srgbClr val="FF0000"/>
              </a:solidFill>
            </a:endParaRPr>
          </a:p>
          <a:p>
            <a:pPr algn="l"/>
            <a:r>
              <a:rPr lang="fr-FR" b="1" dirty="0" smtClean="0">
                <a:solidFill>
                  <a:srgbClr val="FF0000"/>
                </a:solidFill>
              </a:rPr>
              <a:t>le potentiel (ou la </a:t>
            </a:r>
            <a:r>
              <a:rPr lang="fr-FR" b="1" dirty="0" err="1" smtClean="0">
                <a:solidFill>
                  <a:srgbClr val="FF0000"/>
                </a:solidFill>
              </a:rPr>
              <a:t>fem</a:t>
            </a:r>
            <a:r>
              <a:rPr lang="fr-FR" b="1" dirty="0" smtClean="0">
                <a:solidFill>
                  <a:srgbClr val="FF0000"/>
                </a:solidFill>
              </a:rPr>
              <a:t>) de la pile :</a:t>
            </a:r>
          </a:p>
          <a:p>
            <a:pPr algn="l"/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/>
          <p:nvPr/>
        </p:nvPicPr>
        <p:blipFill>
          <a:blip r:embed="rId2"/>
          <a:srcRect l="45268" t="23961" r="18420" b="70222"/>
          <a:stretch>
            <a:fillRect/>
          </a:stretch>
        </p:blipFill>
        <p:spPr bwMode="auto">
          <a:xfrm>
            <a:off x="4143372" y="214290"/>
            <a:ext cx="428628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/>
          <p:cNvPicPr/>
          <p:nvPr/>
        </p:nvPicPr>
        <p:blipFill>
          <a:blip r:embed="rId2"/>
          <a:srcRect l="53986" t="32340" r="12863" b="64044"/>
          <a:stretch>
            <a:fillRect/>
          </a:stretch>
        </p:blipFill>
        <p:spPr bwMode="auto">
          <a:xfrm>
            <a:off x="2000232" y="1571612"/>
            <a:ext cx="4429156" cy="106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/>
          <p:cNvPicPr/>
          <p:nvPr/>
        </p:nvPicPr>
        <p:blipFill>
          <a:blip r:embed="rId2"/>
          <a:srcRect l="51360" t="36530" r="12863" b="59625"/>
          <a:stretch>
            <a:fillRect/>
          </a:stretch>
        </p:blipFill>
        <p:spPr bwMode="auto">
          <a:xfrm>
            <a:off x="1857356" y="2786058"/>
            <a:ext cx="4357718" cy="1042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/>
          <p:cNvPicPr/>
          <p:nvPr/>
        </p:nvPicPr>
        <p:blipFill>
          <a:blip r:embed="rId2"/>
          <a:srcRect l="15145" t="49732" r="41720" b="44010"/>
          <a:stretch>
            <a:fillRect/>
          </a:stretch>
        </p:blipFill>
        <p:spPr bwMode="auto">
          <a:xfrm>
            <a:off x="1285852" y="4714884"/>
            <a:ext cx="600079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0" y="105251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fr-FR" sz="2400" b="1" dirty="0"/>
              <a:t>Plus la valeur </a:t>
            </a:r>
            <a:r>
              <a:rPr lang="fr-FR" sz="2400" b="1" dirty="0" smtClean="0"/>
              <a:t>du </a:t>
            </a:r>
            <a:r>
              <a:rPr lang="fr-FR" sz="2400" b="1" dirty="0">
                <a:solidFill>
                  <a:srgbClr val="FF0000"/>
                </a:solidFill>
              </a:rPr>
              <a:t>Potentiel</a:t>
            </a:r>
            <a:r>
              <a:rPr lang="fr-FR" sz="2400" b="1" dirty="0"/>
              <a:t> de </a:t>
            </a:r>
            <a:r>
              <a:rPr lang="fr-FR" sz="2400" b="1" dirty="0" smtClean="0"/>
              <a:t>Référence (E</a:t>
            </a:r>
            <a:r>
              <a:rPr lang="fr-FR" sz="2400" b="1" baseline="30000" dirty="0" smtClean="0"/>
              <a:t>0</a:t>
            </a:r>
            <a:r>
              <a:rPr lang="fr-FR" sz="2400" b="1" dirty="0" smtClean="0"/>
              <a:t>) </a:t>
            </a:r>
            <a:r>
              <a:rPr lang="fr-FR" sz="2400" b="1" dirty="0"/>
              <a:t>est </a:t>
            </a:r>
            <a:r>
              <a:rPr lang="fr-FR" sz="2400" b="1" dirty="0">
                <a:solidFill>
                  <a:srgbClr val="FF0000"/>
                </a:solidFill>
              </a:rPr>
              <a:t>élevée</a:t>
            </a:r>
            <a:r>
              <a:rPr lang="fr-FR" sz="2400" b="1" dirty="0"/>
              <a:t> et plus le pouvoir </a:t>
            </a:r>
            <a:r>
              <a:rPr lang="fr-FR" sz="2400" b="1" dirty="0">
                <a:solidFill>
                  <a:srgbClr val="FF0000"/>
                </a:solidFill>
              </a:rPr>
              <a:t>oxydant</a:t>
            </a:r>
            <a:r>
              <a:rPr lang="fr-FR" sz="2400" b="1" dirty="0"/>
              <a:t> du couple est </a:t>
            </a:r>
            <a:r>
              <a:rPr lang="fr-FR" sz="2400" b="1" dirty="0">
                <a:solidFill>
                  <a:srgbClr val="FF0000"/>
                </a:solidFill>
              </a:rPr>
              <a:t>élevé</a:t>
            </a:r>
            <a:r>
              <a:rPr lang="fr-FR" sz="2400" b="1" dirty="0"/>
              <a:t>.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0" y="2060575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fr-FR" sz="2400" b="1"/>
              <a:t>Plus la valeur de ce </a:t>
            </a:r>
            <a:r>
              <a:rPr lang="fr-FR" sz="2400" b="1">
                <a:solidFill>
                  <a:srgbClr val="FF0000"/>
                </a:solidFill>
              </a:rPr>
              <a:t>Potentiel</a:t>
            </a:r>
            <a:r>
              <a:rPr lang="fr-FR" sz="2400" b="1"/>
              <a:t> de Référence est </a:t>
            </a:r>
            <a:r>
              <a:rPr lang="fr-FR" sz="2400" b="1">
                <a:solidFill>
                  <a:srgbClr val="FF0000"/>
                </a:solidFill>
              </a:rPr>
              <a:t>faible</a:t>
            </a:r>
            <a:r>
              <a:rPr lang="fr-FR" sz="2400" b="1"/>
              <a:t> et plus le pouvoir </a:t>
            </a:r>
            <a:r>
              <a:rPr lang="fr-FR" sz="2400" b="1">
                <a:solidFill>
                  <a:srgbClr val="FF0000"/>
                </a:solidFill>
              </a:rPr>
              <a:t>réducteur</a:t>
            </a:r>
            <a:r>
              <a:rPr lang="fr-FR" sz="2400" b="1"/>
              <a:t> du couple est </a:t>
            </a:r>
            <a:r>
              <a:rPr lang="fr-FR" sz="2400" b="1">
                <a:solidFill>
                  <a:srgbClr val="FF0000"/>
                </a:solidFill>
              </a:rPr>
              <a:t>élevé</a:t>
            </a:r>
            <a:r>
              <a:rPr lang="fr-FR" sz="2400" b="1"/>
              <a:t>.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0" y="2997200"/>
            <a:ext cx="8763000" cy="831850"/>
          </a:xfrm>
          <a:prstGeom prst="rect">
            <a:avLst/>
          </a:prstGeom>
          <a:solidFill>
            <a:srgbClr val="FFFFCC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fr-FR" sz="2400" b="1"/>
              <a:t>Une substance sera d’autant plus </a:t>
            </a:r>
            <a:r>
              <a:rPr lang="fr-FR" sz="2400" b="1">
                <a:solidFill>
                  <a:srgbClr val="CC3300"/>
                </a:solidFill>
              </a:rPr>
              <a:t>oxydante</a:t>
            </a:r>
            <a:r>
              <a:rPr lang="fr-FR" sz="2400" b="1"/>
              <a:t> que le potentiel de son couple est </a:t>
            </a:r>
            <a:r>
              <a:rPr lang="fr-FR" sz="2400" b="1">
                <a:solidFill>
                  <a:srgbClr val="CC3300"/>
                </a:solidFill>
              </a:rPr>
              <a:t>élevé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0" y="4076700"/>
            <a:ext cx="8763000" cy="831850"/>
          </a:xfrm>
          <a:prstGeom prst="rect">
            <a:avLst/>
          </a:prstGeom>
          <a:solidFill>
            <a:srgbClr val="FFFFCC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fr-FR" sz="2400" b="1"/>
              <a:t>Une substance sera d’autant plus </a:t>
            </a:r>
            <a:r>
              <a:rPr lang="fr-FR" sz="2400" b="1">
                <a:solidFill>
                  <a:schemeClr val="accent2"/>
                </a:solidFill>
              </a:rPr>
              <a:t>réductrice </a:t>
            </a:r>
            <a:r>
              <a:rPr lang="fr-FR" sz="2400" b="1"/>
              <a:t>que le potentiel de son couple est </a:t>
            </a:r>
            <a:r>
              <a:rPr lang="fr-FR" sz="2400" b="1">
                <a:solidFill>
                  <a:schemeClr val="accent2"/>
                </a:solidFill>
              </a:rPr>
              <a:t>faible.</a:t>
            </a:r>
            <a:endParaRPr lang="fr-FR" sz="2400" b="1"/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395288" y="260350"/>
            <a:ext cx="7777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 smtClean="0">
                <a:solidFill>
                  <a:srgbClr val="FF0000"/>
                </a:solidFill>
              </a:rPr>
              <a:t>FORCE </a:t>
            </a:r>
            <a:r>
              <a:rPr lang="fr-FR" sz="3600" b="1" dirty="0">
                <a:solidFill>
                  <a:srgbClr val="FF0000"/>
                </a:solidFill>
              </a:rPr>
              <a:t>DES COUPLES RÉDOX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214313" y="5013325"/>
            <a:ext cx="8534400" cy="1562100"/>
          </a:xfrm>
          <a:prstGeom prst="rect">
            <a:avLst/>
          </a:prstGeom>
          <a:solidFill>
            <a:srgbClr val="FFFFCC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fr-FR" sz="2400" b="1">
                <a:solidFill>
                  <a:schemeClr val="accent2"/>
                </a:solidFill>
              </a:rPr>
              <a:t>La réaction spontanée se produisant dans les conditions standards entre deux couples d’oxydoréduction est celle qui se produit entre le meilleur oxydant (de E</a:t>
            </a:r>
            <a:r>
              <a:rPr lang="fr-FR" sz="2400" b="1" baseline="30000">
                <a:solidFill>
                  <a:schemeClr val="accent2"/>
                </a:solidFill>
              </a:rPr>
              <a:t>0</a:t>
            </a:r>
            <a:r>
              <a:rPr lang="fr-FR" sz="2400" b="1">
                <a:solidFill>
                  <a:schemeClr val="accent2"/>
                </a:solidFill>
              </a:rPr>
              <a:t> le plus élevé) et le meilleur réducteur (de E</a:t>
            </a:r>
            <a:r>
              <a:rPr lang="fr-FR" sz="2400" b="1" baseline="30000">
                <a:solidFill>
                  <a:schemeClr val="accent2"/>
                </a:solidFill>
              </a:rPr>
              <a:t>0</a:t>
            </a:r>
            <a:r>
              <a:rPr lang="fr-FR" sz="2400" b="1">
                <a:solidFill>
                  <a:schemeClr val="accent2"/>
                </a:solidFill>
              </a:rPr>
              <a:t> le plus faible)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OUM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build="p" autoUpdateAnimBg="0"/>
      <p:bldP spid="30725" grpId="0" build="p" autoUpdateAnimBg="0"/>
      <p:bldP spid="30726" grpId="0" animBg="1" autoUpdateAnimBg="0"/>
      <p:bldP spid="30727" grpId="0" animBg="1" autoUpdateAnimBg="0"/>
      <p:bldP spid="3072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rot="5400000" flipH="1" flipV="1">
            <a:off x="533400" y="3200400"/>
            <a:ext cx="2743200" cy="1676400"/>
            <a:chOff x="0" y="2400"/>
            <a:chExt cx="1728" cy="1056"/>
          </a:xfrm>
        </p:grpSpPr>
        <p:sp>
          <p:nvSpPr>
            <p:cNvPr id="22550" name="Arc 3"/>
            <p:cNvSpPr>
              <a:spLocks/>
            </p:cNvSpPr>
            <p:nvPr/>
          </p:nvSpPr>
          <p:spPr bwMode="auto">
            <a:xfrm rot="5400000">
              <a:off x="600" y="2184"/>
              <a:ext cx="912" cy="1344"/>
            </a:xfrm>
            <a:custGeom>
              <a:avLst/>
              <a:gdLst>
                <a:gd name="T0" fmla="*/ 0 w 21600"/>
                <a:gd name="T1" fmla="*/ 0 h 21600"/>
                <a:gd name="T2" fmla="*/ 39 w 21600"/>
                <a:gd name="T3" fmla="*/ 84 h 21600"/>
                <a:gd name="T4" fmla="*/ 0 w 21600"/>
                <a:gd name="T5" fmla="*/ 84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1" name="Arc 4"/>
            <p:cNvSpPr>
              <a:spLocks/>
            </p:cNvSpPr>
            <p:nvPr/>
          </p:nvSpPr>
          <p:spPr bwMode="auto">
            <a:xfrm flipH="1" flipV="1">
              <a:off x="0" y="2880"/>
              <a:ext cx="384" cy="432"/>
            </a:xfrm>
            <a:custGeom>
              <a:avLst/>
              <a:gdLst>
                <a:gd name="T0" fmla="*/ 0 w 21600"/>
                <a:gd name="T1" fmla="*/ 0 h 21600"/>
                <a:gd name="T2" fmla="*/ 7 w 21600"/>
                <a:gd name="T3" fmla="*/ 9 h 21600"/>
                <a:gd name="T4" fmla="*/ 0 w 21600"/>
                <a:gd name="T5" fmla="*/ 9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2" name="Arc 5"/>
            <p:cNvSpPr>
              <a:spLocks/>
            </p:cNvSpPr>
            <p:nvPr/>
          </p:nvSpPr>
          <p:spPr bwMode="auto">
            <a:xfrm flipH="1">
              <a:off x="0" y="2544"/>
              <a:ext cx="384" cy="432"/>
            </a:xfrm>
            <a:custGeom>
              <a:avLst/>
              <a:gdLst>
                <a:gd name="T0" fmla="*/ 0 w 21600"/>
                <a:gd name="T1" fmla="*/ 0 h 21600"/>
                <a:gd name="T2" fmla="*/ 7 w 21600"/>
                <a:gd name="T3" fmla="*/ 9 h 21600"/>
                <a:gd name="T4" fmla="*/ 0 w 21600"/>
                <a:gd name="T5" fmla="*/ 9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66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3" name="Arc 6"/>
            <p:cNvSpPr>
              <a:spLocks/>
            </p:cNvSpPr>
            <p:nvPr/>
          </p:nvSpPr>
          <p:spPr bwMode="auto">
            <a:xfrm rot="16200000" flipV="1">
              <a:off x="552" y="2328"/>
              <a:ext cx="912" cy="1344"/>
            </a:xfrm>
            <a:custGeom>
              <a:avLst/>
              <a:gdLst>
                <a:gd name="T0" fmla="*/ 0 w 21600"/>
                <a:gd name="T1" fmla="*/ 0 h 21600"/>
                <a:gd name="T2" fmla="*/ 39 w 21600"/>
                <a:gd name="T3" fmla="*/ 84 h 21600"/>
                <a:gd name="T4" fmla="*/ 0 w 21600"/>
                <a:gd name="T5" fmla="*/ 84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66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674813" y="2020888"/>
            <a:ext cx="384175" cy="3614737"/>
            <a:chOff x="1055" y="1273"/>
            <a:chExt cx="242" cy="2277"/>
          </a:xfrm>
        </p:grpSpPr>
        <p:sp>
          <p:nvSpPr>
            <p:cNvPr id="22547" name="Line 8"/>
            <p:cNvSpPr>
              <a:spLocks noChangeShapeType="1"/>
            </p:cNvSpPr>
            <p:nvPr/>
          </p:nvSpPr>
          <p:spPr bwMode="auto">
            <a:xfrm rot="-5404649">
              <a:off x="61" y="2412"/>
              <a:ext cx="227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548" name="Line 9"/>
            <p:cNvSpPr>
              <a:spLocks noChangeShapeType="1"/>
            </p:cNvSpPr>
            <p:nvPr/>
          </p:nvSpPr>
          <p:spPr bwMode="auto">
            <a:xfrm rot="-5404649">
              <a:off x="1177" y="3024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549" name="Line 10"/>
            <p:cNvSpPr>
              <a:spLocks noChangeShapeType="1"/>
            </p:cNvSpPr>
            <p:nvPr/>
          </p:nvSpPr>
          <p:spPr bwMode="auto">
            <a:xfrm rot="-5404649">
              <a:off x="1175" y="1859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2895600" y="11811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>
                <a:solidFill>
                  <a:schemeClr val="accent2"/>
                </a:solidFill>
              </a:rPr>
              <a:t>Réducteur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2895600" y="4724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>
                <a:solidFill>
                  <a:schemeClr val="accent2"/>
                </a:solidFill>
              </a:rPr>
              <a:t>Red</a:t>
            </a:r>
            <a:r>
              <a:rPr lang="fr-FR" sz="2400" b="1" baseline="-25000">
                <a:solidFill>
                  <a:schemeClr val="accent2"/>
                </a:solidFill>
              </a:rPr>
              <a:t>2</a:t>
            </a:r>
            <a:endParaRPr lang="fr-FR" sz="2400" b="1">
              <a:solidFill>
                <a:schemeClr val="accent2"/>
              </a:solidFill>
            </a:endParaRP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2895600" y="2895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B0F0"/>
                </a:solidFill>
              </a:rPr>
              <a:t>Red</a:t>
            </a:r>
            <a:r>
              <a:rPr lang="fr-FR" sz="2400" b="1" baseline="-25000" dirty="0">
                <a:solidFill>
                  <a:srgbClr val="00B0F0"/>
                </a:solidFill>
              </a:rPr>
              <a:t>1</a:t>
            </a:r>
            <a:endParaRPr lang="fr-FR" sz="2400" b="1" dirty="0">
              <a:solidFill>
                <a:srgbClr val="00B0F0"/>
              </a:solidFill>
            </a:endParaRP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0" y="11811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>
                <a:solidFill>
                  <a:srgbClr val="CC3300"/>
                </a:solidFill>
              </a:rPr>
              <a:t>Oxydant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0" y="28956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B0F0"/>
                </a:solidFill>
              </a:rPr>
              <a:t>Ox</a:t>
            </a:r>
            <a:r>
              <a:rPr lang="fr-FR" sz="2400" b="1" baseline="-25000" dirty="0">
                <a:solidFill>
                  <a:srgbClr val="00B0F0"/>
                </a:solidFill>
              </a:rPr>
              <a:t>1</a:t>
            </a:r>
            <a:endParaRPr lang="fr-FR" sz="2400" b="1" dirty="0">
              <a:solidFill>
                <a:srgbClr val="00B0F0"/>
              </a:solidFill>
            </a:endParaRP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0" y="48006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>
                <a:solidFill>
                  <a:srgbClr val="CC3300"/>
                </a:solidFill>
              </a:rPr>
              <a:t>Ox</a:t>
            </a:r>
            <a:r>
              <a:rPr lang="fr-FR" sz="2400" b="1" baseline="-25000">
                <a:solidFill>
                  <a:srgbClr val="CC3300"/>
                </a:solidFill>
              </a:rPr>
              <a:t>2</a:t>
            </a:r>
            <a:endParaRPr lang="fr-FR" sz="2400" b="1">
              <a:solidFill>
                <a:srgbClr val="CC3300"/>
              </a:solidFill>
            </a:endParaRP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4267200" y="3733800"/>
            <a:ext cx="4419600" cy="514350"/>
          </a:xfrm>
          <a:prstGeom prst="rect">
            <a:avLst/>
          </a:prstGeom>
          <a:solidFill>
            <a:srgbClr val="FFFFCC"/>
          </a:solidFill>
          <a:ln w="57150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sz="2400" b="1">
                <a:solidFill>
                  <a:srgbClr val="FF00FF"/>
                </a:solidFill>
              </a:rPr>
              <a:t>Ox</a:t>
            </a:r>
            <a:r>
              <a:rPr lang="fr-FR" sz="2400" b="1" baseline="-25000">
                <a:solidFill>
                  <a:srgbClr val="FF00FF"/>
                </a:solidFill>
              </a:rPr>
              <a:t>1</a:t>
            </a:r>
            <a:r>
              <a:rPr lang="fr-FR" sz="2400" b="1">
                <a:solidFill>
                  <a:srgbClr val="FF00FF"/>
                </a:solidFill>
              </a:rPr>
              <a:t> </a:t>
            </a:r>
            <a:r>
              <a:rPr lang="fr-FR" sz="2400" b="1"/>
              <a:t>+ </a:t>
            </a:r>
            <a:r>
              <a:rPr lang="fr-FR" sz="2400" b="1">
                <a:solidFill>
                  <a:schemeClr val="accent2"/>
                </a:solidFill>
              </a:rPr>
              <a:t>Red</a:t>
            </a:r>
            <a:r>
              <a:rPr lang="fr-FR" sz="2400" b="1" baseline="-25000">
                <a:solidFill>
                  <a:schemeClr val="accent2"/>
                </a:solidFill>
              </a:rPr>
              <a:t>2</a:t>
            </a:r>
            <a:r>
              <a:rPr lang="fr-FR" sz="2400">
                <a:solidFill>
                  <a:schemeClr val="accent2"/>
                </a:solidFill>
              </a:rPr>
              <a:t>   </a:t>
            </a:r>
            <a:r>
              <a:rPr lang="fr-FR" sz="2400">
                <a:solidFill>
                  <a:srgbClr val="008000"/>
                </a:solidFill>
                <a:sym typeface="Symbol" pitchFamily="18" charset="2"/>
              </a:rPr>
              <a:t>   </a:t>
            </a:r>
            <a:r>
              <a:rPr lang="fr-FR" sz="2400" b="1">
                <a:solidFill>
                  <a:srgbClr val="FF00FF"/>
                </a:solidFill>
              </a:rPr>
              <a:t>Red</a:t>
            </a:r>
            <a:r>
              <a:rPr lang="fr-FR" sz="2400" b="1" baseline="-25000">
                <a:solidFill>
                  <a:srgbClr val="FF00FF"/>
                </a:solidFill>
              </a:rPr>
              <a:t>1</a:t>
            </a:r>
            <a:r>
              <a:rPr lang="fr-FR" sz="2400">
                <a:solidFill>
                  <a:schemeClr val="accent2"/>
                </a:solidFill>
              </a:rPr>
              <a:t> </a:t>
            </a:r>
            <a:r>
              <a:rPr lang="fr-FR" sz="2400" b="1">
                <a:solidFill>
                  <a:schemeClr val="accent2"/>
                </a:solidFill>
              </a:rPr>
              <a:t>+</a:t>
            </a:r>
            <a:r>
              <a:rPr lang="fr-FR" sz="2400"/>
              <a:t> </a:t>
            </a:r>
            <a:r>
              <a:rPr lang="fr-FR" sz="2400" b="1">
                <a:solidFill>
                  <a:schemeClr val="accent2"/>
                </a:solidFill>
              </a:rPr>
              <a:t>Ox</a:t>
            </a:r>
            <a:r>
              <a:rPr lang="fr-FR" sz="2400" b="1" baseline="-25000">
                <a:solidFill>
                  <a:schemeClr val="accent2"/>
                </a:solidFill>
              </a:rPr>
              <a:t>2</a:t>
            </a:r>
            <a:endParaRPr lang="fr-FR" sz="2400"/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0" y="0"/>
            <a:ext cx="2514600" cy="588963"/>
          </a:xfrm>
          <a:prstGeom prst="rect">
            <a:avLst/>
          </a:prstGeom>
          <a:solidFill>
            <a:srgbClr val="FFFFCC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sz="2400" b="1" u="sng">
                <a:solidFill>
                  <a:schemeClr val="accent2"/>
                </a:solidFill>
              </a:rPr>
              <a:t>Règle du </a:t>
            </a:r>
            <a:r>
              <a:rPr lang="fr-FR" sz="3200" b="1" u="sng">
                <a:solidFill>
                  <a:schemeClr val="accent2"/>
                </a:solidFill>
                <a:latin typeface="Symbol" pitchFamily="18" charset="2"/>
              </a:rPr>
              <a:t>g</a:t>
            </a:r>
            <a:endParaRPr lang="fr-FR" sz="3200" b="1" u="sng">
              <a:solidFill>
                <a:schemeClr val="accent2"/>
              </a:solidFill>
            </a:endParaRP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762000" y="48006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000" b="1">
                <a:solidFill>
                  <a:schemeClr val="accent2"/>
                </a:solidFill>
              </a:rPr>
              <a:t>E</a:t>
            </a:r>
            <a:r>
              <a:rPr lang="fr-FR" sz="2000" b="1" baseline="30000">
                <a:solidFill>
                  <a:schemeClr val="accent2"/>
                </a:solidFill>
              </a:rPr>
              <a:t>0</a:t>
            </a:r>
            <a:r>
              <a:rPr lang="fr-FR" sz="2000" b="1" baseline="-25000">
                <a:solidFill>
                  <a:schemeClr val="accent2"/>
                </a:solidFill>
              </a:rPr>
              <a:t>2</a:t>
            </a:r>
            <a:endParaRPr lang="fr-FR" sz="2000"/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2057400" y="28194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000" b="1">
                <a:solidFill>
                  <a:schemeClr val="accent2"/>
                </a:solidFill>
              </a:rPr>
              <a:t>E</a:t>
            </a:r>
            <a:r>
              <a:rPr lang="fr-FR" sz="2000" b="1" baseline="30000">
                <a:solidFill>
                  <a:schemeClr val="accent2"/>
                </a:solidFill>
              </a:rPr>
              <a:t>0</a:t>
            </a:r>
            <a:r>
              <a:rPr lang="fr-FR" sz="2000" b="1" baseline="-25000">
                <a:solidFill>
                  <a:schemeClr val="accent2"/>
                </a:solidFill>
              </a:rPr>
              <a:t>1</a:t>
            </a:r>
            <a:endParaRPr lang="fr-FR" sz="2400"/>
          </a:p>
        </p:txBody>
      </p:sp>
      <p:sp>
        <p:nvSpPr>
          <p:cNvPr id="32789" name="Text Box 21"/>
          <p:cNvSpPr txBox="1">
            <a:spLocks noChangeArrowheads="1"/>
          </p:cNvSpPr>
          <p:nvPr/>
        </p:nvSpPr>
        <p:spPr bwMode="auto">
          <a:xfrm>
            <a:off x="5791200" y="2590800"/>
            <a:ext cx="1828800" cy="466725"/>
          </a:xfrm>
          <a:prstGeom prst="rect">
            <a:avLst/>
          </a:prstGeom>
          <a:solidFill>
            <a:srgbClr val="CCFFCC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sz="2400" b="1"/>
              <a:t>E</a:t>
            </a:r>
            <a:r>
              <a:rPr lang="fr-FR" sz="2400" b="1" baseline="30000"/>
              <a:t>0</a:t>
            </a:r>
            <a:r>
              <a:rPr lang="fr-FR" sz="2400" b="1" baseline="-25000"/>
              <a:t>1</a:t>
            </a:r>
            <a:r>
              <a:rPr lang="fr-FR" sz="2400" b="1"/>
              <a:t> &gt; E</a:t>
            </a:r>
            <a:r>
              <a:rPr lang="fr-FR" sz="2400" b="1" baseline="30000"/>
              <a:t>0</a:t>
            </a:r>
            <a:r>
              <a:rPr lang="fr-FR" sz="2400" b="1" baseline="-25000"/>
              <a:t>2</a:t>
            </a:r>
            <a:endParaRPr lang="fr-FR" sz="2400" b="1"/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1752600" y="1295400"/>
            <a:ext cx="914400" cy="457200"/>
            <a:chOff x="1104" y="816"/>
            <a:chExt cx="576" cy="288"/>
          </a:xfrm>
        </p:grpSpPr>
        <p:sp>
          <p:nvSpPr>
            <p:cNvPr id="22545" name="Line 23"/>
            <p:cNvSpPr>
              <a:spLocks noChangeShapeType="1"/>
            </p:cNvSpPr>
            <p:nvPr/>
          </p:nvSpPr>
          <p:spPr bwMode="auto">
            <a:xfrm rot="21595351" flipH="1">
              <a:off x="1392" y="816"/>
              <a:ext cx="163" cy="24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546" name="Text Box 24"/>
            <p:cNvSpPr txBox="1">
              <a:spLocks noChangeArrowheads="1"/>
            </p:cNvSpPr>
            <p:nvPr/>
          </p:nvSpPr>
          <p:spPr bwMode="auto">
            <a:xfrm>
              <a:off x="1104" y="816"/>
              <a:ext cx="5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400" b="1">
                  <a:solidFill>
                    <a:srgbClr val="008000"/>
                  </a:solidFill>
                </a:rPr>
                <a:t>E</a:t>
              </a:r>
              <a:r>
                <a:rPr lang="fr-FR" sz="2400" baseline="30000">
                  <a:solidFill>
                    <a:srgbClr val="008000"/>
                  </a:solidFill>
                </a:rPr>
                <a:t>0</a:t>
              </a:r>
              <a:endParaRPr lang="fr-FR" sz="2400">
                <a:solidFill>
                  <a:srgbClr val="008000"/>
                </a:solidFill>
              </a:endParaRPr>
            </a:p>
          </p:txBody>
        </p:sp>
      </p:grp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5076825" y="4652963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u="sng">
                <a:solidFill>
                  <a:schemeClr val="accent2"/>
                </a:solidFill>
              </a:rPr>
              <a:t>Réaction spontanée</a:t>
            </a:r>
            <a:endParaRPr lang="fr-FR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2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2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2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2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27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2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2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32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" fill="hold"/>
                                        <p:tgtEl>
                                          <p:spTgt spid="3278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" fill="hold"/>
                                        <p:tgtEl>
                                          <p:spTgt spid="3278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" fill="hold"/>
                                        <p:tgtEl>
                                          <p:spTgt spid="32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" fill="hold"/>
                                        <p:tgtEl>
                                          <p:spTgt spid="32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4" dur="500"/>
                                        <p:tgtEl>
                                          <p:spTgt spid="32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9" grpId="0" build="p" autoUpdateAnimBg="0"/>
      <p:bldP spid="32780" grpId="0" build="p" autoUpdateAnimBg="0"/>
      <p:bldP spid="32781" grpId="0" build="p" autoUpdateAnimBg="0"/>
      <p:bldP spid="32782" grpId="0" build="p" autoUpdateAnimBg="0"/>
      <p:bldP spid="32783" grpId="0" build="p" autoUpdateAnimBg="0"/>
      <p:bldP spid="32784" grpId="0" build="p" autoUpdateAnimBg="0"/>
      <p:bldP spid="32785" grpId="0" build="p" animBg="1" autoUpdateAnimBg="0"/>
      <p:bldP spid="32786" grpId="0" animBg="1" autoUpdateAnimBg="0"/>
      <p:bldP spid="32787" grpId="0" build="p" autoUpdateAnimBg="0"/>
      <p:bldP spid="32788" grpId="0" build="p" autoUpdateAnimBg="0"/>
      <p:bldP spid="32789" grpId="0" animBg="1" autoUpdateAnimBg="0"/>
      <p:bldP spid="3279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0" y="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u="sng" dirty="0">
                <a:solidFill>
                  <a:schemeClr val="accent2"/>
                </a:solidFill>
              </a:rPr>
              <a:t>Application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381000"/>
            <a:ext cx="91440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fr-FR" sz="2400" b="1"/>
              <a:t>Prévoir la réaction qui se produit dans les conditions standards entre les deux couples suivants : </a:t>
            </a:r>
          </a:p>
          <a:p>
            <a:pPr algn="just" eaLnBrk="0" hangingPunct="0">
              <a:spcBef>
                <a:spcPct val="50000"/>
              </a:spcBef>
            </a:pPr>
            <a:r>
              <a:rPr lang="fr-FR" sz="2400" b="1"/>
              <a:t>Cr</a:t>
            </a:r>
            <a:r>
              <a:rPr lang="fr-FR" sz="2400" b="1" baseline="-25000"/>
              <a:t>2</a:t>
            </a:r>
            <a:r>
              <a:rPr lang="fr-FR" sz="2400" b="1"/>
              <a:t>O</a:t>
            </a:r>
            <a:r>
              <a:rPr lang="fr-FR" sz="2400" b="1" baseline="-25000"/>
              <a:t>7</a:t>
            </a:r>
            <a:r>
              <a:rPr lang="fr-FR" sz="2400" b="1" baseline="30000"/>
              <a:t>2- </a:t>
            </a:r>
            <a:r>
              <a:rPr lang="fr-FR" sz="2400" b="1"/>
              <a:t>/ Cr</a:t>
            </a:r>
            <a:r>
              <a:rPr lang="fr-FR" sz="2400" b="1" baseline="30000"/>
              <a:t>3+</a:t>
            </a:r>
            <a:r>
              <a:rPr lang="fr-FR" sz="2400" b="1"/>
              <a:t> et ClO</a:t>
            </a:r>
            <a:r>
              <a:rPr lang="fr-FR" sz="2400" b="1" baseline="30000"/>
              <a:t>- </a:t>
            </a:r>
            <a:r>
              <a:rPr lang="fr-FR" sz="2400" b="1"/>
              <a:t>/ Cl</a:t>
            </a:r>
            <a:r>
              <a:rPr lang="fr-FR" sz="2400" b="1" baseline="-25000"/>
              <a:t>2</a:t>
            </a:r>
            <a:endParaRPr lang="fr-FR" sz="2400" b="1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0" y="47244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u="sng">
                <a:solidFill>
                  <a:schemeClr val="accent2"/>
                </a:solidFill>
              </a:rPr>
              <a:t> Recherche des E</a:t>
            </a:r>
            <a:r>
              <a:rPr lang="fr-FR" sz="2400" b="1" baseline="30000">
                <a:solidFill>
                  <a:schemeClr val="accent2"/>
                </a:solidFill>
              </a:rPr>
              <a:t>0</a:t>
            </a:r>
            <a:r>
              <a:rPr lang="fr-FR" sz="2400" b="1" u="sng">
                <a:solidFill>
                  <a:schemeClr val="accent2"/>
                </a:solidFill>
              </a:rPr>
              <a:t> dans les tables :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0" y="5334000"/>
            <a:ext cx="2057400" cy="46672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Cr</a:t>
            </a:r>
            <a:r>
              <a:rPr lang="fr-FR" sz="2400" b="1" baseline="-25000"/>
              <a:t>2</a:t>
            </a:r>
            <a:r>
              <a:rPr lang="fr-FR" sz="2400" b="1"/>
              <a:t>O</a:t>
            </a:r>
            <a:r>
              <a:rPr lang="fr-FR" sz="2400" b="1" baseline="-25000"/>
              <a:t>7 </a:t>
            </a:r>
            <a:r>
              <a:rPr lang="fr-FR" sz="2400" b="1" baseline="30000"/>
              <a:t>2</a:t>
            </a:r>
            <a:r>
              <a:rPr lang="fr-FR" sz="2400" b="1" baseline="-25000"/>
              <a:t> </a:t>
            </a:r>
            <a:r>
              <a:rPr lang="fr-FR" sz="2400" b="1" baseline="30000"/>
              <a:t>-</a:t>
            </a:r>
            <a:r>
              <a:rPr lang="fr-FR" sz="2400" b="1"/>
              <a:t>/ Cr</a:t>
            </a:r>
            <a:r>
              <a:rPr lang="fr-FR" sz="2400" b="1" baseline="30000"/>
              <a:t>3+</a:t>
            </a:r>
            <a:r>
              <a:rPr lang="fr-FR" sz="2400" b="1"/>
              <a:t> 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4572000" y="5334000"/>
            <a:ext cx="1447800" cy="46672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ClO</a:t>
            </a:r>
            <a:r>
              <a:rPr lang="fr-FR" sz="2400" b="1" baseline="30000"/>
              <a:t>- </a:t>
            </a:r>
            <a:r>
              <a:rPr lang="fr-FR" sz="2400" b="1"/>
              <a:t>/ Cl</a:t>
            </a:r>
            <a:r>
              <a:rPr lang="fr-FR" sz="2400" b="1" baseline="-25000"/>
              <a:t>2 </a:t>
            </a:r>
            <a:endParaRPr lang="fr-FR" sz="2400"/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2362200" y="5334000"/>
            <a:ext cx="1828800" cy="46672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E</a:t>
            </a:r>
            <a:r>
              <a:rPr lang="fr-FR" sz="2400" b="1" baseline="30000"/>
              <a:t>0</a:t>
            </a:r>
            <a:r>
              <a:rPr lang="fr-FR" sz="2400" b="1" baseline="-25000"/>
              <a:t>1</a:t>
            </a:r>
            <a:r>
              <a:rPr lang="fr-FR" sz="2400" b="1"/>
              <a:t> =1,33 V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6324600" y="5334000"/>
            <a:ext cx="1905000" cy="46672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E</a:t>
            </a:r>
            <a:r>
              <a:rPr lang="fr-FR" sz="2400" b="1" baseline="30000"/>
              <a:t>0</a:t>
            </a:r>
            <a:r>
              <a:rPr lang="fr-FR" sz="2400" b="1" baseline="-25000"/>
              <a:t>2</a:t>
            </a:r>
            <a:r>
              <a:rPr lang="fr-FR" sz="2400" b="1"/>
              <a:t> = 1,72 V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0" y="1828800"/>
            <a:ext cx="762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u="sng" dirty="0" smtClean="0">
                <a:solidFill>
                  <a:schemeClr val="accent2"/>
                </a:solidFill>
              </a:rPr>
              <a:t>Ecriture </a:t>
            </a:r>
            <a:r>
              <a:rPr lang="fr-FR" sz="2400" b="1" u="sng" dirty="0">
                <a:solidFill>
                  <a:schemeClr val="accent2"/>
                </a:solidFill>
              </a:rPr>
              <a:t>et équilibrage des deux 1/2 réactions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0" y="2514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Cr</a:t>
            </a:r>
            <a:r>
              <a:rPr lang="fr-FR" sz="2400" b="1" baseline="-25000"/>
              <a:t>2</a:t>
            </a:r>
            <a:r>
              <a:rPr lang="fr-FR" sz="2400" b="1"/>
              <a:t>O</a:t>
            </a:r>
            <a:r>
              <a:rPr lang="fr-FR" sz="2400" b="1" baseline="-25000"/>
              <a:t>7</a:t>
            </a:r>
            <a:r>
              <a:rPr lang="fr-FR" sz="2400" b="1" baseline="30000"/>
              <a:t>2-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248400" y="25146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Cr</a:t>
            </a:r>
            <a:r>
              <a:rPr lang="fr-FR" sz="2400" b="1" baseline="30000"/>
              <a:t>3+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4876800" y="25146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2400" b="1"/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5791200" y="2514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2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7543800" y="25146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+ 7 H</a:t>
            </a:r>
            <a:r>
              <a:rPr lang="fr-FR" sz="2400" b="1" baseline="-25000"/>
              <a:t>2</a:t>
            </a:r>
            <a:r>
              <a:rPr lang="fr-FR" sz="2400" b="1"/>
              <a:t>O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1785918" y="2500306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/>
              <a:t>+ 14 H</a:t>
            </a:r>
            <a:r>
              <a:rPr lang="fr-FR" sz="2400" b="1" baseline="30000" dirty="0"/>
              <a:t>+</a:t>
            </a:r>
            <a:endParaRPr lang="fr-FR" sz="2400" b="1" dirty="0"/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3500430" y="2500306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/>
              <a:t>+ 6 e</a:t>
            </a:r>
            <a:r>
              <a:rPr lang="fr-FR" sz="2400" b="1" baseline="30000" dirty="0"/>
              <a:t>-</a:t>
            </a:r>
            <a:endParaRPr lang="fr-FR" sz="2400" b="1" dirty="0"/>
          </a:p>
        </p:txBody>
      </p:sp>
      <p:sp>
        <p:nvSpPr>
          <p:cNvPr id="33809" name="Text Box 17"/>
          <p:cNvSpPr txBox="1">
            <a:spLocks noChangeArrowheads="1"/>
          </p:cNvSpPr>
          <p:nvPr/>
        </p:nvSpPr>
        <p:spPr bwMode="auto">
          <a:xfrm>
            <a:off x="457200" y="3657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ClO</a:t>
            </a:r>
            <a:r>
              <a:rPr lang="fr-FR" sz="2400" b="1" baseline="30000"/>
              <a:t>-</a:t>
            </a:r>
            <a:endParaRPr lang="fr-FR" sz="2400" b="1"/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5181600" y="3657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Cl</a:t>
            </a:r>
            <a:r>
              <a:rPr lang="fr-FR" sz="2400" b="1" baseline="-25000"/>
              <a:t>2</a:t>
            </a:r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0" y="3657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2</a:t>
            </a:r>
          </a:p>
        </p:txBody>
      </p:sp>
      <p:sp>
        <p:nvSpPr>
          <p:cNvPr id="33812" name="Text Box 20"/>
          <p:cNvSpPr txBox="1">
            <a:spLocks noChangeArrowheads="1"/>
          </p:cNvSpPr>
          <p:nvPr/>
        </p:nvSpPr>
        <p:spPr bwMode="auto">
          <a:xfrm>
            <a:off x="6705600" y="36576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+ 2 H</a:t>
            </a:r>
            <a:r>
              <a:rPr lang="fr-FR" sz="2400" b="1" baseline="-25000"/>
              <a:t>2</a:t>
            </a:r>
            <a:r>
              <a:rPr lang="fr-FR" sz="2400" b="1"/>
              <a:t>O</a:t>
            </a:r>
          </a:p>
        </p:txBody>
      </p:sp>
      <p:sp>
        <p:nvSpPr>
          <p:cNvPr id="33813" name="Text Box 21"/>
          <p:cNvSpPr txBox="1">
            <a:spLocks noChangeArrowheads="1"/>
          </p:cNvSpPr>
          <p:nvPr/>
        </p:nvSpPr>
        <p:spPr bwMode="auto">
          <a:xfrm>
            <a:off x="3048000" y="3657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+ 2e</a:t>
            </a:r>
            <a:r>
              <a:rPr lang="fr-FR" sz="2400" b="1" baseline="30000"/>
              <a:t>-</a:t>
            </a:r>
            <a:endParaRPr lang="fr-FR" sz="2400" b="1"/>
          </a:p>
        </p:txBody>
      </p:sp>
      <p:sp>
        <p:nvSpPr>
          <p:cNvPr id="33814" name="Text Box 22"/>
          <p:cNvSpPr txBox="1">
            <a:spLocks noChangeArrowheads="1"/>
          </p:cNvSpPr>
          <p:nvPr/>
        </p:nvSpPr>
        <p:spPr bwMode="auto">
          <a:xfrm>
            <a:off x="1981200" y="3657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/>
              <a:t>+ 4 H</a:t>
            </a:r>
            <a:r>
              <a:rPr lang="fr-FR" sz="2400" b="1" baseline="30000"/>
              <a:t>+</a:t>
            </a:r>
            <a:endParaRPr lang="fr-FR" sz="2400" b="1"/>
          </a:p>
        </p:txBody>
      </p:sp>
      <p:sp>
        <p:nvSpPr>
          <p:cNvPr id="23575" name="Text Box 23"/>
          <p:cNvSpPr txBox="1">
            <a:spLocks noChangeArrowheads="1"/>
          </p:cNvSpPr>
          <p:nvPr/>
        </p:nvSpPr>
        <p:spPr bwMode="auto">
          <a:xfrm>
            <a:off x="3581400" y="36576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2400" b="1"/>
          </a:p>
        </p:txBody>
      </p:sp>
      <p:sp>
        <p:nvSpPr>
          <p:cNvPr id="33817" name="Text Box 25"/>
          <p:cNvSpPr txBox="1">
            <a:spLocks noChangeArrowheads="1"/>
          </p:cNvSpPr>
          <p:nvPr/>
        </p:nvSpPr>
        <p:spPr bwMode="auto">
          <a:xfrm>
            <a:off x="0" y="2971800"/>
            <a:ext cx="12858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 smtClean="0">
                <a:solidFill>
                  <a:srgbClr val="FF0000"/>
                </a:solidFill>
              </a:rPr>
              <a:t>Ox</a:t>
            </a:r>
            <a:r>
              <a:rPr lang="fr-FR" sz="2400" b="1" baseline="-25000" dirty="0" smtClean="0">
                <a:solidFill>
                  <a:srgbClr val="FF0000"/>
                </a:solidFill>
              </a:rPr>
              <a:t>1 </a:t>
            </a:r>
            <a:r>
              <a:rPr lang="fr-FR" sz="2400" b="1" dirty="0" smtClean="0">
                <a:solidFill>
                  <a:srgbClr val="FF0000"/>
                </a:solidFill>
              </a:rPr>
              <a:t> +XII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5867400" y="3048000"/>
            <a:ext cx="12763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 smtClean="0">
                <a:solidFill>
                  <a:srgbClr val="FF0000"/>
                </a:solidFill>
              </a:rPr>
              <a:t>Red</a:t>
            </a:r>
            <a:r>
              <a:rPr lang="fr-FR" sz="2400" b="1" baseline="-25000" dirty="0" smtClean="0">
                <a:solidFill>
                  <a:srgbClr val="FF0000"/>
                </a:solidFill>
              </a:rPr>
              <a:t>1 </a:t>
            </a:r>
            <a:r>
              <a:rPr lang="fr-FR" sz="2400" b="1" dirty="0" smtClean="0">
                <a:solidFill>
                  <a:srgbClr val="FF0000"/>
                </a:solidFill>
              </a:rPr>
              <a:t>+VI</a:t>
            </a:r>
            <a:r>
              <a:rPr lang="fr-FR" sz="2400" b="1" baseline="-25000" dirty="0" smtClean="0">
                <a:solidFill>
                  <a:srgbClr val="FF0000"/>
                </a:solidFill>
              </a:rPr>
              <a:t> 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5029200" y="40767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 smtClean="0">
                <a:solidFill>
                  <a:srgbClr val="FF0000"/>
                </a:solidFill>
              </a:rPr>
              <a:t>Red</a:t>
            </a:r>
            <a:r>
              <a:rPr lang="fr-FR" sz="2400" b="1" baseline="-25000" dirty="0" smtClean="0">
                <a:solidFill>
                  <a:srgbClr val="FF0000"/>
                </a:solidFill>
              </a:rPr>
              <a:t>2 </a:t>
            </a:r>
            <a:r>
              <a:rPr lang="fr-FR" sz="2400" b="1" dirty="0" smtClean="0">
                <a:solidFill>
                  <a:srgbClr val="FF0000"/>
                </a:solidFill>
              </a:rPr>
              <a:t>0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304800" y="40005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 smtClean="0">
                <a:solidFill>
                  <a:srgbClr val="FF0000"/>
                </a:solidFill>
              </a:rPr>
              <a:t>Ox</a:t>
            </a:r>
            <a:r>
              <a:rPr lang="fr-FR" sz="2400" b="1" baseline="-25000" dirty="0" smtClean="0">
                <a:solidFill>
                  <a:srgbClr val="FF0000"/>
                </a:solidFill>
              </a:rPr>
              <a:t>2 </a:t>
            </a:r>
            <a:r>
              <a:rPr lang="fr-FR" sz="2400" b="1" dirty="0" smtClean="0">
                <a:solidFill>
                  <a:srgbClr val="FF0000"/>
                </a:solidFill>
              </a:rPr>
              <a:t>+II</a:t>
            </a:r>
            <a:endParaRPr lang="fr-FR" sz="2400" dirty="0">
              <a:solidFill>
                <a:srgbClr val="FF0000"/>
              </a:solidFill>
            </a:endParaRP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4572000" y="2786058"/>
            <a:ext cx="1066800" cy="95250"/>
            <a:chOff x="2352" y="1146"/>
            <a:chExt cx="1248" cy="108"/>
          </a:xfrm>
        </p:grpSpPr>
        <p:sp>
          <p:nvSpPr>
            <p:cNvPr id="23584" name="Line 30"/>
            <p:cNvSpPr>
              <a:spLocks noChangeShapeType="1"/>
            </p:cNvSpPr>
            <p:nvPr/>
          </p:nvSpPr>
          <p:spPr bwMode="auto">
            <a:xfrm flipV="1">
              <a:off x="2400" y="1146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3585" name="Line 31"/>
            <p:cNvSpPr>
              <a:spLocks noChangeShapeType="1"/>
            </p:cNvSpPr>
            <p:nvPr/>
          </p:nvSpPr>
          <p:spPr bwMode="auto">
            <a:xfrm flipH="1" flipV="1">
              <a:off x="2352" y="1248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3995738" y="3789363"/>
            <a:ext cx="1066800" cy="95250"/>
            <a:chOff x="2352" y="1146"/>
            <a:chExt cx="1248" cy="108"/>
          </a:xfrm>
        </p:grpSpPr>
        <p:sp>
          <p:nvSpPr>
            <p:cNvPr id="23582" name="Line 33"/>
            <p:cNvSpPr>
              <a:spLocks noChangeShapeType="1"/>
            </p:cNvSpPr>
            <p:nvPr/>
          </p:nvSpPr>
          <p:spPr bwMode="auto">
            <a:xfrm flipV="1">
              <a:off x="2400" y="1146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3583" name="Line 34"/>
            <p:cNvSpPr>
              <a:spLocks noChangeShapeType="1"/>
            </p:cNvSpPr>
            <p:nvPr/>
          </p:nvSpPr>
          <p:spPr bwMode="auto">
            <a:xfrm flipH="1" flipV="1">
              <a:off x="2352" y="1248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3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33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33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6" dur="500"/>
                                        <p:tgtEl>
                                          <p:spTgt spid="33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33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6" dur="500"/>
                                        <p:tgtEl>
                                          <p:spTgt spid="33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00"/>
                                        <p:tgtEl>
                                          <p:spTgt spid="33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6" dur="500"/>
                                        <p:tgtEl>
                                          <p:spTgt spid="33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1" dur="500"/>
                                        <p:tgtEl>
                                          <p:spTgt spid="33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6" dur="500"/>
                                        <p:tgtEl>
                                          <p:spTgt spid="33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1" dur="500"/>
                                        <p:tgtEl>
                                          <p:spTgt spid="33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6" dur="500"/>
                                        <p:tgtEl>
                                          <p:spTgt spid="33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1" dur="500"/>
                                        <p:tgtEl>
                                          <p:spTgt spid="33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6" dur="500"/>
                                        <p:tgtEl>
                                          <p:spTgt spid="33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1" dur="500"/>
                                        <p:tgtEl>
                                          <p:spTgt spid="33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2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7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 autoUpdateAnimBg="0"/>
      <p:bldP spid="33795" grpId="0" build="p" autoUpdateAnimBg="0"/>
      <p:bldP spid="33796" grpId="0" build="p" autoUpdateAnimBg="0"/>
      <p:bldP spid="33797" grpId="0" animBg="1" autoUpdateAnimBg="0"/>
      <p:bldP spid="33798" grpId="0" animBg="1" autoUpdateAnimBg="0"/>
      <p:bldP spid="33799" grpId="0" animBg="1" autoUpdateAnimBg="0"/>
      <p:bldP spid="33800" grpId="0" animBg="1" autoUpdateAnimBg="0"/>
      <p:bldP spid="33801" grpId="0" build="p" autoUpdateAnimBg="0"/>
      <p:bldP spid="33802" grpId="0" build="p" autoUpdateAnimBg="0"/>
      <p:bldP spid="33803" grpId="0" build="p" autoUpdateAnimBg="0"/>
      <p:bldP spid="33804" grpId="0" build="p" autoUpdateAnimBg="0"/>
      <p:bldP spid="33805" grpId="0" build="p" autoUpdateAnimBg="0"/>
      <p:bldP spid="33806" grpId="0" build="p" autoUpdateAnimBg="0"/>
      <p:bldP spid="33807" grpId="0" build="p" autoUpdateAnimBg="0"/>
      <p:bldP spid="33808" grpId="0" build="p" autoUpdateAnimBg="0"/>
      <p:bldP spid="33809" grpId="0" build="p" autoUpdateAnimBg="0"/>
      <p:bldP spid="33810" grpId="0" build="p" autoUpdateAnimBg="0"/>
      <p:bldP spid="33811" grpId="0" build="p" autoUpdateAnimBg="0"/>
      <p:bldP spid="33812" grpId="0" build="p" autoUpdateAnimBg="0"/>
      <p:bldP spid="33813" grpId="0" build="p" autoUpdateAnimBg="0"/>
      <p:bldP spid="33814" grpId="0" build="p" autoUpdateAnimBg="0"/>
      <p:bldP spid="33817" grpId="0" build="p" autoUpdateAnimBg="0"/>
      <p:bldP spid="33818" grpId="0" build="p" autoUpdateAnimBg="0"/>
      <p:bldP spid="33819" grpId="0" build="p" autoUpdateAnimBg="0"/>
      <p:bldP spid="33820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5715000"/>
            <a:ext cx="8458200" cy="533400"/>
          </a:xfrm>
          <a:prstGeom prst="rect">
            <a:avLst/>
          </a:prstGeom>
          <a:solidFill>
            <a:srgbClr val="FFFFCC"/>
          </a:solidFill>
          <a:ln w="57150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" y="762000"/>
            <a:ext cx="2286000" cy="1828800"/>
            <a:chOff x="0" y="2400"/>
            <a:chExt cx="1728" cy="1056"/>
          </a:xfrm>
        </p:grpSpPr>
        <p:sp>
          <p:nvSpPr>
            <p:cNvPr id="24676" name="Arc 4"/>
            <p:cNvSpPr>
              <a:spLocks/>
            </p:cNvSpPr>
            <p:nvPr/>
          </p:nvSpPr>
          <p:spPr bwMode="auto">
            <a:xfrm rot="5400000">
              <a:off x="600" y="2184"/>
              <a:ext cx="912" cy="1344"/>
            </a:xfrm>
            <a:custGeom>
              <a:avLst/>
              <a:gdLst>
                <a:gd name="T0" fmla="*/ 0 w 21600"/>
                <a:gd name="T1" fmla="*/ 0 h 21600"/>
                <a:gd name="T2" fmla="*/ 39 w 21600"/>
                <a:gd name="T3" fmla="*/ 84 h 21600"/>
                <a:gd name="T4" fmla="*/ 0 w 21600"/>
                <a:gd name="T5" fmla="*/ 84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77" name="Arc 5"/>
            <p:cNvSpPr>
              <a:spLocks/>
            </p:cNvSpPr>
            <p:nvPr/>
          </p:nvSpPr>
          <p:spPr bwMode="auto">
            <a:xfrm flipH="1" flipV="1">
              <a:off x="0" y="2880"/>
              <a:ext cx="384" cy="432"/>
            </a:xfrm>
            <a:custGeom>
              <a:avLst/>
              <a:gdLst>
                <a:gd name="T0" fmla="*/ 0 w 21600"/>
                <a:gd name="T1" fmla="*/ 0 h 21600"/>
                <a:gd name="T2" fmla="*/ 7 w 21600"/>
                <a:gd name="T3" fmla="*/ 9 h 21600"/>
                <a:gd name="T4" fmla="*/ 0 w 21600"/>
                <a:gd name="T5" fmla="*/ 9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78" name="Arc 6"/>
            <p:cNvSpPr>
              <a:spLocks/>
            </p:cNvSpPr>
            <p:nvPr/>
          </p:nvSpPr>
          <p:spPr bwMode="auto">
            <a:xfrm flipH="1">
              <a:off x="0" y="2544"/>
              <a:ext cx="384" cy="432"/>
            </a:xfrm>
            <a:custGeom>
              <a:avLst/>
              <a:gdLst>
                <a:gd name="T0" fmla="*/ 0 w 21600"/>
                <a:gd name="T1" fmla="*/ 0 h 21600"/>
                <a:gd name="T2" fmla="*/ 7 w 21600"/>
                <a:gd name="T3" fmla="*/ 9 h 21600"/>
                <a:gd name="T4" fmla="*/ 0 w 21600"/>
                <a:gd name="T5" fmla="*/ 9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66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79" name="Arc 7"/>
            <p:cNvSpPr>
              <a:spLocks/>
            </p:cNvSpPr>
            <p:nvPr/>
          </p:nvSpPr>
          <p:spPr bwMode="auto">
            <a:xfrm rot="16200000" flipV="1">
              <a:off x="552" y="2328"/>
              <a:ext cx="912" cy="1344"/>
            </a:xfrm>
            <a:custGeom>
              <a:avLst/>
              <a:gdLst>
                <a:gd name="T0" fmla="*/ 0 w 21600"/>
                <a:gd name="T1" fmla="*/ 0 h 21600"/>
                <a:gd name="T2" fmla="*/ 39 w 21600"/>
                <a:gd name="T3" fmla="*/ 84 h 21600"/>
                <a:gd name="T4" fmla="*/ 0 w 21600"/>
                <a:gd name="T5" fmla="*/ 84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66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0" y="1371600"/>
            <a:ext cx="4648200" cy="457200"/>
            <a:chOff x="336" y="2784"/>
            <a:chExt cx="2592" cy="288"/>
          </a:xfrm>
        </p:grpSpPr>
        <p:sp>
          <p:nvSpPr>
            <p:cNvPr id="24671" name="Line 9"/>
            <p:cNvSpPr>
              <a:spLocks noChangeShapeType="1"/>
            </p:cNvSpPr>
            <p:nvPr/>
          </p:nvSpPr>
          <p:spPr bwMode="auto">
            <a:xfrm>
              <a:off x="336" y="2976"/>
              <a:ext cx="201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72" name="Text Box 10"/>
            <p:cNvSpPr txBox="1">
              <a:spLocks noChangeArrowheads="1"/>
            </p:cNvSpPr>
            <p:nvPr/>
          </p:nvSpPr>
          <p:spPr bwMode="auto">
            <a:xfrm>
              <a:off x="2496" y="2784"/>
              <a:ext cx="4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400" b="1">
                  <a:solidFill>
                    <a:srgbClr val="008000"/>
                  </a:solidFill>
                </a:rPr>
                <a:t>E</a:t>
              </a:r>
              <a:r>
                <a:rPr lang="fr-FR" sz="2400" b="1" baseline="30000">
                  <a:solidFill>
                    <a:srgbClr val="008000"/>
                  </a:solidFill>
                </a:rPr>
                <a:t>0</a:t>
              </a:r>
              <a:endParaRPr lang="fr-FR" sz="2400" b="1">
                <a:solidFill>
                  <a:srgbClr val="008000"/>
                </a:solidFill>
              </a:endParaRPr>
            </a:p>
          </p:txBody>
        </p:sp>
        <p:sp>
          <p:nvSpPr>
            <p:cNvPr id="24673" name="Line 11"/>
            <p:cNvSpPr>
              <a:spLocks noChangeShapeType="1"/>
            </p:cNvSpPr>
            <p:nvPr/>
          </p:nvSpPr>
          <p:spPr bwMode="auto">
            <a:xfrm flipH="1">
              <a:off x="2736" y="2784"/>
              <a:ext cx="144" cy="24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74" name="Line 12"/>
            <p:cNvSpPr>
              <a:spLocks noChangeShapeType="1"/>
            </p:cNvSpPr>
            <p:nvPr/>
          </p:nvSpPr>
          <p:spPr bwMode="auto">
            <a:xfrm>
              <a:off x="696" y="2832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75" name="Line 13"/>
            <p:cNvSpPr>
              <a:spLocks noChangeShapeType="1"/>
            </p:cNvSpPr>
            <p:nvPr/>
          </p:nvSpPr>
          <p:spPr bwMode="auto">
            <a:xfrm>
              <a:off x="1728" y="2832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3505200" y="236220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000" b="1">
                <a:solidFill>
                  <a:schemeClr val="accent2"/>
                </a:solidFill>
              </a:rPr>
              <a:t>Réducteur</a:t>
            </a:r>
            <a:endParaRPr lang="fr-FR" sz="2400" b="1">
              <a:solidFill>
                <a:schemeClr val="accent2"/>
              </a:solidFill>
            </a:endParaRPr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381000" y="2362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000" b="1">
                <a:solidFill>
                  <a:schemeClr val="accent2"/>
                </a:solidFill>
              </a:rPr>
              <a:t>Cr</a:t>
            </a:r>
            <a:r>
              <a:rPr lang="fr-FR" sz="2000" b="1" baseline="30000">
                <a:solidFill>
                  <a:schemeClr val="accent2"/>
                </a:solidFill>
              </a:rPr>
              <a:t>3+</a:t>
            </a:r>
            <a:endParaRPr lang="fr-FR" sz="2000" b="1">
              <a:solidFill>
                <a:schemeClr val="accent2"/>
              </a:solidFill>
            </a:endParaRPr>
          </a:p>
        </p:txBody>
      </p:sp>
      <p:sp>
        <p:nvSpPr>
          <p:cNvPr id="34832" name="Text Box 16"/>
          <p:cNvSpPr txBox="1">
            <a:spLocks noChangeArrowheads="1"/>
          </p:cNvSpPr>
          <p:nvPr/>
        </p:nvSpPr>
        <p:spPr bwMode="auto">
          <a:xfrm>
            <a:off x="2133600" y="2362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000" b="1">
                <a:solidFill>
                  <a:schemeClr val="accent2"/>
                </a:solidFill>
              </a:rPr>
              <a:t>Cl</a:t>
            </a:r>
            <a:r>
              <a:rPr lang="fr-FR" sz="2000" b="1" baseline="-25000">
                <a:solidFill>
                  <a:schemeClr val="accent2"/>
                </a:solidFill>
              </a:rPr>
              <a:t>2</a:t>
            </a:r>
            <a:endParaRPr lang="fr-FR" sz="2000" b="1">
              <a:solidFill>
                <a:schemeClr val="accent2"/>
              </a:solidFill>
            </a:endParaRPr>
          </a:p>
        </p:txBody>
      </p:sp>
      <p:sp>
        <p:nvSpPr>
          <p:cNvPr id="34833" name="Text Box 17"/>
          <p:cNvSpPr txBox="1">
            <a:spLocks noChangeArrowheads="1"/>
          </p:cNvSpPr>
          <p:nvPr/>
        </p:nvSpPr>
        <p:spPr bwMode="auto">
          <a:xfrm>
            <a:off x="3429000" y="533400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000" b="1">
                <a:solidFill>
                  <a:srgbClr val="CC3300"/>
                </a:solidFill>
              </a:rPr>
              <a:t>Oxydant</a:t>
            </a:r>
            <a:endParaRPr lang="fr-FR" sz="2400" b="1">
              <a:solidFill>
                <a:srgbClr val="CC3300"/>
              </a:solidFill>
            </a:endParaRPr>
          </a:p>
        </p:txBody>
      </p:sp>
      <p:sp>
        <p:nvSpPr>
          <p:cNvPr id="34834" name="Text Box 18"/>
          <p:cNvSpPr txBox="1">
            <a:spLocks noChangeArrowheads="1"/>
          </p:cNvSpPr>
          <p:nvPr/>
        </p:nvSpPr>
        <p:spPr bwMode="auto">
          <a:xfrm>
            <a:off x="2133600" y="5334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000" b="1">
                <a:solidFill>
                  <a:srgbClr val="CC3300"/>
                </a:solidFill>
              </a:rPr>
              <a:t>ClO</a:t>
            </a:r>
            <a:r>
              <a:rPr lang="fr-FR" sz="2000" b="1" baseline="30000">
                <a:solidFill>
                  <a:srgbClr val="CC3300"/>
                </a:solidFill>
              </a:rPr>
              <a:t>-</a:t>
            </a:r>
            <a:endParaRPr lang="fr-FR" sz="2000" b="1">
              <a:solidFill>
                <a:srgbClr val="CC3300"/>
              </a:solidFill>
            </a:endParaRPr>
          </a:p>
        </p:txBody>
      </p:sp>
      <p:sp>
        <p:nvSpPr>
          <p:cNvPr id="34835" name="Text Box 19"/>
          <p:cNvSpPr txBox="1">
            <a:spLocks noChangeArrowheads="1"/>
          </p:cNvSpPr>
          <p:nvPr/>
        </p:nvSpPr>
        <p:spPr bwMode="auto">
          <a:xfrm>
            <a:off x="685800" y="12192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000" b="1">
                <a:solidFill>
                  <a:schemeClr val="accent2"/>
                </a:solidFill>
              </a:rPr>
              <a:t>1,33</a:t>
            </a:r>
            <a:endParaRPr lang="fr-FR" sz="2000"/>
          </a:p>
        </p:txBody>
      </p:sp>
      <p:sp>
        <p:nvSpPr>
          <p:cNvPr id="34836" name="Text Box 20"/>
          <p:cNvSpPr txBox="1">
            <a:spLocks noChangeArrowheads="1"/>
          </p:cNvSpPr>
          <p:nvPr/>
        </p:nvSpPr>
        <p:spPr bwMode="auto">
          <a:xfrm>
            <a:off x="2438400" y="12192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000" b="1">
                <a:solidFill>
                  <a:schemeClr val="accent2"/>
                </a:solidFill>
              </a:rPr>
              <a:t>1,72</a:t>
            </a:r>
            <a:endParaRPr lang="fr-FR" sz="2400"/>
          </a:p>
        </p:txBody>
      </p:sp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228600" y="5334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000" b="1">
                <a:solidFill>
                  <a:srgbClr val="CC3300"/>
                </a:solidFill>
              </a:rPr>
              <a:t>Cr</a:t>
            </a:r>
            <a:r>
              <a:rPr lang="fr-FR" sz="2000" b="1" baseline="-25000">
                <a:solidFill>
                  <a:srgbClr val="CC3300"/>
                </a:solidFill>
              </a:rPr>
              <a:t>2</a:t>
            </a:r>
            <a:r>
              <a:rPr lang="fr-FR" sz="2000" b="1">
                <a:solidFill>
                  <a:srgbClr val="CC3300"/>
                </a:solidFill>
              </a:rPr>
              <a:t>O</a:t>
            </a:r>
            <a:r>
              <a:rPr lang="fr-FR" sz="2000" b="1" baseline="-25000">
                <a:solidFill>
                  <a:srgbClr val="CC3300"/>
                </a:solidFill>
              </a:rPr>
              <a:t>7</a:t>
            </a:r>
            <a:r>
              <a:rPr lang="fr-FR" sz="2000" b="1" baseline="30000">
                <a:solidFill>
                  <a:srgbClr val="CC3300"/>
                </a:solidFill>
              </a:rPr>
              <a:t>2-</a:t>
            </a:r>
            <a:endParaRPr lang="fr-FR" sz="2000" b="1">
              <a:solidFill>
                <a:srgbClr val="CC3300"/>
              </a:solidFill>
            </a:endParaRPr>
          </a:p>
        </p:txBody>
      </p:sp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4643438" y="1447800"/>
            <a:ext cx="4419600" cy="46672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dirty="0" err="1"/>
              <a:t>ClO</a:t>
            </a:r>
            <a:r>
              <a:rPr lang="fr-FR" sz="2400" b="1" baseline="30000" dirty="0"/>
              <a:t>-</a:t>
            </a:r>
            <a:r>
              <a:rPr lang="fr-FR" sz="2400" b="1" dirty="0"/>
              <a:t>  +  Cr</a:t>
            </a:r>
            <a:r>
              <a:rPr lang="fr-FR" sz="2400" b="1" baseline="30000" dirty="0"/>
              <a:t>3+          </a:t>
            </a:r>
            <a:r>
              <a:rPr lang="fr-FR" sz="2400" b="1" dirty="0">
                <a:sym typeface="Bookshelf Symbol 5" pitchFamily="2" charset="2"/>
              </a:rPr>
              <a:t>  </a:t>
            </a:r>
            <a:r>
              <a:rPr lang="fr-FR" sz="2400" b="1" dirty="0" smtClean="0">
                <a:sym typeface="Bookshelf Symbol 5" pitchFamily="2" charset="2"/>
              </a:rPr>
              <a:t>         Cl</a:t>
            </a:r>
            <a:r>
              <a:rPr lang="fr-FR" sz="2400" b="1" baseline="-25000" dirty="0" smtClean="0">
                <a:sym typeface="Bookshelf Symbol 5" pitchFamily="2" charset="2"/>
              </a:rPr>
              <a:t>2  </a:t>
            </a:r>
            <a:r>
              <a:rPr lang="fr-FR" sz="2400" b="1" dirty="0">
                <a:sym typeface="Bookshelf Symbol 5" pitchFamily="2" charset="2"/>
              </a:rPr>
              <a:t>+ Cr</a:t>
            </a:r>
            <a:r>
              <a:rPr lang="fr-FR" sz="2400" b="1" baseline="-25000" dirty="0">
                <a:sym typeface="Bookshelf Symbol 5" pitchFamily="2" charset="2"/>
              </a:rPr>
              <a:t>2</a:t>
            </a:r>
            <a:r>
              <a:rPr lang="fr-FR" sz="2400" b="1" dirty="0">
                <a:sym typeface="Bookshelf Symbol 5" pitchFamily="2" charset="2"/>
              </a:rPr>
              <a:t>O</a:t>
            </a:r>
            <a:r>
              <a:rPr lang="fr-FR" sz="2400" b="1" baseline="-25000" dirty="0">
                <a:sym typeface="Bookshelf Symbol 5" pitchFamily="2" charset="2"/>
              </a:rPr>
              <a:t>7</a:t>
            </a:r>
            <a:r>
              <a:rPr lang="fr-FR" sz="2400" b="1" baseline="30000" dirty="0">
                <a:sym typeface="Bookshelf Symbol 5" pitchFamily="2" charset="2"/>
              </a:rPr>
              <a:t>2-</a:t>
            </a:r>
            <a:endParaRPr lang="fr-FR" sz="2400" b="1" dirty="0"/>
          </a:p>
        </p:txBody>
      </p:sp>
      <p:sp>
        <p:nvSpPr>
          <p:cNvPr id="34839" name="Text Box 23"/>
          <p:cNvSpPr txBox="1">
            <a:spLocks noChangeArrowheads="1"/>
          </p:cNvSpPr>
          <p:nvPr/>
        </p:nvSpPr>
        <p:spPr bwMode="auto">
          <a:xfrm>
            <a:off x="0" y="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u="sng" dirty="0" smtClean="0">
                <a:solidFill>
                  <a:schemeClr val="accent2"/>
                </a:solidFill>
              </a:rPr>
              <a:t>Prévision </a:t>
            </a:r>
            <a:r>
              <a:rPr lang="fr-FR" sz="2400" b="1" u="sng" dirty="0">
                <a:solidFill>
                  <a:schemeClr val="accent2"/>
                </a:solidFill>
              </a:rPr>
              <a:t>de la réaction spontanée</a:t>
            </a:r>
          </a:p>
        </p:txBody>
      </p:sp>
      <p:sp>
        <p:nvSpPr>
          <p:cNvPr id="34840" name="Text Box 24"/>
          <p:cNvSpPr txBox="1">
            <a:spLocks noChangeArrowheads="1"/>
          </p:cNvSpPr>
          <p:nvPr/>
        </p:nvSpPr>
        <p:spPr bwMode="auto">
          <a:xfrm>
            <a:off x="0" y="3048000"/>
            <a:ext cx="762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 u="sng" smtClean="0">
                <a:solidFill>
                  <a:schemeClr val="accent2"/>
                </a:solidFill>
              </a:rPr>
              <a:t>Ecriture </a:t>
            </a:r>
            <a:r>
              <a:rPr lang="fr-FR" sz="2400" b="1" u="sng">
                <a:solidFill>
                  <a:schemeClr val="accent2"/>
                </a:solidFill>
              </a:rPr>
              <a:t>et équilibrage la réaction</a:t>
            </a: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914400" y="4343400"/>
            <a:ext cx="7162800" cy="457200"/>
            <a:chOff x="576" y="2880"/>
            <a:chExt cx="4512" cy="288"/>
          </a:xfrm>
        </p:grpSpPr>
        <p:sp>
          <p:nvSpPr>
            <p:cNvPr id="24660" name="Text Box 26"/>
            <p:cNvSpPr txBox="1">
              <a:spLocks noChangeArrowheads="1"/>
            </p:cNvSpPr>
            <p:nvPr/>
          </p:nvSpPr>
          <p:spPr bwMode="auto">
            <a:xfrm>
              <a:off x="864" y="2880"/>
              <a:ext cx="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ClO</a:t>
              </a:r>
              <a:r>
                <a:rPr lang="fr-FR" sz="2000" b="1" baseline="30000"/>
                <a:t>-</a:t>
              </a:r>
              <a:endParaRPr lang="fr-FR" sz="2000" b="1"/>
            </a:p>
          </p:txBody>
        </p:sp>
        <p:sp>
          <p:nvSpPr>
            <p:cNvPr id="24661" name="Text Box 27"/>
            <p:cNvSpPr txBox="1">
              <a:spLocks noChangeArrowheads="1"/>
            </p:cNvSpPr>
            <p:nvPr/>
          </p:nvSpPr>
          <p:spPr bwMode="auto">
            <a:xfrm>
              <a:off x="3360" y="2880"/>
              <a:ext cx="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Cl</a:t>
              </a:r>
              <a:r>
                <a:rPr lang="fr-FR" sz="2000" b="1" baseline="-25000"/>
                <a:t>2</a:t>
              </a:r>
            </a:p>
          </p:txBody>
        </p:sp>
        <p:sp>
          <p:nvSpPr>
            <p:cNvPr id="24662" name="Text Box 28"/>
            <p:cNvSpPr txBox="1">
              <a:spLocks noChangeArrowheads="1"/>
            </p:cNvSpPr>
            <p:nvPr/>
          </p:nvSpPr>
          <p:spPr bwMode="auto">
            <a:xfrm>
              <a:off x="576" y="2880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2</a:t>
              </a:r>
            </a:p>
          </p:txBody>
        </p:sp>
        <p:sp>
          <p:nvSpPr>
            <p:cNvPr id="24663" name="Text Box 29"/>
            <p:cNvSpPr txBox="1">
              <a:spLocks noChangeArrowheads="1"/>
            </p:cNvSpPr>
            <p:nvPr/>
          </p:nvSpPr>
          <p:spPr bwMode="auto">
            <a:xfrm>
              <a:off x="4320" y="2880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2 H</a:t>
              </a:r>
              <a:r>
                <a:rPr lang="fr-FR" sz="2000" b="1" baseline="-25000"/>
                <a:t>2</a:t>
              </a:r>
              <a:r>
                <a:rPr lang="fr-FR" sz="2000" b="1"/>
                <a:t>O</a:t>
              </a:r>
            </a:p>
          </p:txBody>
        </p:sp>
        <p:sp>
          <p:nvSpPr>
            <p:cNvPr id="24664" name="Text Box 30"/>
            <p:cNvSpPr txBox="1">
              <a:spLocks noChangeArrowheads="1"/>
            </p:cNvSpPr>
            <p:nvPr/>
          </p:nvSpPr>
          <p:spPr bwMode="auto">
            <a:xfrm>
              <a:off x="2592" y="2880"/>
              <a:ext cx="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>
                  <a:solidFill>
                    <a:srgbClr val="008000"/>
                  </a:solidFill>
                </a:rPr>
                <a:t>2</a:t>
              </a:r>
              <a:r>
                <a:rPr lang="fr-FR" sz="2000" b="1"/>
                <a:t> e</a:t>
              </a:r>
              <a:r>
                <a:rPr lang="fr-FR" sz="2000" b="1" baseline="30000"/>
                <a:t>-</a:t>
              </a:r>
              <a:endParaRPr lang="fr-FR" sz="2000" b="1"/>
            </a:p>
          </p:txBody>
        </p:sp>
        <p:sp>
          <p:nvSpPr>
            <p:cNvPr id="24665" name="Text Box 31"/>
            <p:cNvSpPr txBox="1">
              <a:spLocks noChangeArrowheads="1"/>
            </p:cNvSpPr>
            <p:nvPr/>
          </p:nvSpPr>
          <p:spPr bwMode="auto">
            <a:xfrm>
              <a:off x="1824" y="2880"/>
              <a:ext cx="6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4 H</a:t>
              </a:r>
              <a:r>
                <a:rPr lang="fr-FR" sz="2000" b="1" baseline="30000"/>
                <a:t>+</a:t>
              </a:r>
              <a:endParaRPr lang="fr-FR" sz="2000" b="1"/>
            </a:p>
          </p:txBody>
        </p:sp>
        <p:sp>
          <p:nvSpPr>
            <p:cNvPr id="24666" name="Text Box 32"/>
            <p:cNvSpPr txBox="1">
              <a:spLocks noChangeArrowheads="1"/>
            </p:cNvSpPr>
            <p:nvPr/>
          </p:nvSpPr>
          <p:spPr bwMode="auto">
            <a:xfrm>
              <a:off x="2688" y="2880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2000" b="1"/>
            </a:p>
          </p:txBody>
        </p:sp>
        <p:sp>
          <p:nvSpPr>
            <p:cNvPr id="24667" name="Text Box 33"/>
            <p:cNvSpPr txBox="1">
              <a:spLocks noChangeArrowheads="1"/>
            </p:cNvSpPr>
            <p:nvPr/>
          </p:nvSpPr>
          <p:spPr bwMode="auto">
            <a:xfrm flipV="1">
              <a:off x="2928" y="2918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2000" b="1"/>
            </a:p>
          </p:txBody>
        </p:sp>
        <p:sp>
          <p:nvSpPr>
            <p:cNvPr id="24668" name="Text Box 34"/>
            <p:cNvSpPr txBox="1">
              <a:spLocks noChangeArrowheads="1"/>
            </p:cNvSpPr>
            <p:nvPr/>
          </p:nvSpPr>
          <p:spPr bwMode="auto">
            <a:xfrm>
              <a:off x="3744" y="2880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  <p:sp>
          <p:nvSpPr>
            <p:cNvPr id="24669" name="Text Box 35"/>
            <p:cNvSpPr txBox="1">
              <a:spLocks noChangeArrowheads="1"/>
            </p:cNvSpPr>
            <p:nvPr/>
          </p:nvSpPr>
          <p:spPr bwMode="auto">
            <a:xfrm>
              <a:off x="2352" y="2880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  <p:sp>
          <p:nvSpPr>
            <p:cNvPr id="24670" name="Text Box 36"/>
            <p:cNvSpPr txBox="1">
              <a:spLocks noChangeArrowheads="1"/>
            </p:cNvSpPr>
            <p:nvPr/>
          </p:nvSpPr>
          <p:spPr bwMode="auto">
            <a:xfrm>
              <a:off x="1344" y="2880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</p:grpSp>
      <p:sp>
        <p:nvSpPr>
          <p:cNvPr id="34853" name="AutoShape 37"/>
          <p:cNvSpPr>
            <a:spLocks/>
          </p:cNvSpPr>
          <p:nvPr/>
        </p:nvSpPr>
        <p:spPr bwMode="auto">
          <a:xfrm>
            <a:off x="609600" y="4114800"/>
            <a:ext cx="304800" cy="762000"/>
          </a:xfrm>
          <a:prstGeom prst="leftBrace">
            <a:avLst>
              <a:gd name="adj1" fmla="val 20833"/>
              <a:gd name="adj2" fmla="val 50000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4" name="AutoShape 38"/>
          <p:cNvSpPr>
            <a:spLocks/>
          </p:cNvSpPr>
          <p:nvPr/>
        </p:nvSpPr>
        <p:spPr bwMode="auto">
          <a:xfrm rot="10800000">
            <a:off x="7620000" y="4114800"/>
            <a:ext cx="304800" cy="838200"/>
          </a:xfrm>
          <a:prstGeom prst="leftBrace">
            <a:avLst>
              <a:gd name="adj1" fmla="val 22917"/>
              <a:gd name="adj2" fmla="val 50000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5" name="Text Box 39"/>
          <p:cNvSpPr txBox="1">
            <a:spLocks noChangeArrowheads="1"/>
          </p:cNvSpPr>
          <p:nvPr/>
        </p:nvSpPr>
        <p:spPr bwMode="auto">
          <a:xfrm>
            <a:off x="0" y="4343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b="1">
                <a:solidFill>
                  <a:srgbClr val="CC3300"/>
                </a:solidFill>
              </a:rPr>
              <a:t>3</a:t>
            </a:r>
            <a:r>
              <a:rPr lang="fr-FR" sz="2000" b="1"/>
              <a:t> </a:t>
            </a:r>
            <a:r>
              <a:rPr lang="fr-FR" sz="2400" b="1" baseline="-25000">
                <a:solidFill>
                  <a:srgbClr val="CC3300"/>
                </a:solidFill>
              </a:rPr>
              <a:t>*</a:t>
            </a:r>
            <a:endParaRPr lang="fr-FR" sz="2000" b="1"/>
          </a:p>
        </p:txBody>
      </p:sp>
      <p:sp>
        <p:nvSpPr>
          <p:cNvPr id="34856" name="Line 40"/>
          <p:cNvSpPr>
            <a:spLocks noChangeShapeType="1"/>
          </p:cNvSpPr>
          <p:nvPr/>
        </p:nvSpPr>
        <p:spPr bwMode="auto">
          <a:xfrm>
            <a:off x="0" y="5029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533400" y="3581400"/>
            <a:ext cx="8610600" cy="396875"/>
            <a:chOff x="336" y="2400"/>
            <a:chExt cx="5424" cy="250"/>
          </a:xfrm>
        </p:grpSpPr>
        <p:grpSp>
          <p:nvGrpSpPr>
            <p:cNvPr id="6" name="Group 42"/>
            <p:cNvGrpSpPr>
              <a:grpSpLocks/>
            </p:cNvGrpSpPr>
            <p:nvPr/>
          </p:nvGrpSpPr>
          <p:grpSpPr bwMode="auto">
            <a:xfrm>
              <a:off x="336" y="2400"/>
              <a:ext cx="5424" cy="250"/>
              <a:chOff x="336" y="2400"/>
              <a:chExt cx="5424" cy="250"/>
            </a:xfrm>
          </p:grpSpPr>
          <p:sp>
            <p:nvSpPr>
              <p:cNvPr id="24651" name="Text Box 43"/>
              <p:cNvSpPr txBox="1">
                <a:spLocks noChangeArrowheads="1"/>
              </p:cNvSpPr>
              <p:nvPr/>
            </p:nvSpPr>
            <p:spPr bwMode="auto">
              <a:xfrm>
                <a:off x="2880" y="2400"/>
                <a:ext cx="76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fr-FR" sz="2000" b="1"/>
                  <a:t>Cr</a:t>
                </a:r>
                <a:r>
                  <a:rPr lang="fr-FR" sz="2000" b="1" baseline="-25000"/>
                  <a:t>2</a:t>
                </a:r>
                <a:r>
                  <a:rPr lang="fr-FR" sz="2000" b="1"/>
                  <a:t>O</a:t>
                </a:r>
                <a:r>
                  <a:rPr lang="fr-FR" sz="2000" b="1" baseline="-25000"/>
                  <a:t>7</a:t>
                </a:r>
                <a:r>
                  <a:rPr lang="fr-FR" sz="2000" b="1" baseline="30000"/>
                  <a:t>2-</a:t>
                </a:r>
              </a:p>
            </p:txBody>
          </p:sp>
          <p:sp>
            <p:nvSpPr>
              <p:cNvPr id="24652" name="Text Box 44"/>
              <p:cNvSpPr txBox="1">
                <a:spLocks noChangeArrowheads="1"/>
              </p:cNvSpPr>
              <p:nvPr/>
            </p:nvSpPr>
            <p:spPr bwMode="auto">
              <a:xfrm>
                <a:off x="624" y="2400"/>
                <a:ext cx="124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fr-FR" sz="2000" b="1"/>
                  <a:t>Cr</a:t>
                </a:r>
                <a:r>
                  <a:rPr lang="fr-FR" sz="2000" b="1" baseline="30000"/>
                  <a:t>3+</a:t>
                </a:r>
              </a:p>
            </p:txBody>
          </p:sp>
          <p:sp>
            <p:nvSpPr>
              <p:cNvPr id="24653" name="Text Box 45"/>
              <p:cNvSpPr txBox="1">
                <a:spLocks noChangeArrowheads="1"/>
              </p:cNvSpPr>
              <p:nvPr/>
            </p:nvSpPr>
            <p:spPr bwMode="auto">
              <a:xfrm>
                <a:off x="2160" y="2400"/>
                <a:ext cx="48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2000" b="1"/>
              </a:p>
            </p:txBody>
          </p:sp>
          <p:sp>
            <p:nvSpPr>
              <p:cNvPr id="24654" name="Text Box 46"/>
              <p:cNvSpPr txBox="1">
                <a:spLocks noChangeArrowheads="1"/>
              </p:cNvSpPr>
              <p:nvPr/>
            </p:nvSpPr>
            <p:spPr bwMode="auto">
              <a:xfrm>
                <a:off x="336" y="2400"/>
                <a:ext cx="24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fr-FR" sz="2000" b="1"/>
                  <a:t>2</a:t>
                </a:r>
              </a:p>
            </p:txBody>
          </p:sp>
          <p:sp>
            <p:nvSpPr>
              <p:cNvPr id="24655" name="Text Box 47"/>
              <p:cNvSpPr txBox="1">
                <a:spLocks noChangeArrowheads="1"/>
              </p:cNvSpPr>
              <p:nvPr/>
            </p:nvSpPr>
            <p:spPr bwMode="auto">
              <a:xfrm>
                <a:off x="1440" y="2400"/>
                <a:ext cx="76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fr-FR" sz="2000" b="1"/>
                  <a:t>7 H</a:t>
                </a:r>
                <a:r>
                  <a:rPr lang="fr-FR" sz="2000" b="1" baseline="-25000"/>
                  <a:t>2</a:t>
                </a:r>
                <a:r>
                  <a:rPr lang="fr-FR" sz="2000" b="1"/>
                  <a:t>O</a:t>
                </a:r>
              </a:p>
            </p:txBody>
          </p:sp>
          <p:sp>
            <p:nvSpPr>
              <p:cNvPr id="24656" name="Text Box 48"/>
              <p:cNvSpPr txBox="1">
                <a:spLocks noChangeArrowheads="1"/>
              </p:cNvSpPr>
              <p:nvPr/>
            </p:nvSpPr>
            <p:spPr bwMode="auto">
              <a:xfrm>
                <a:off x="5280" y="2400"/>
                <a:ext cx="48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fr-FR" sz="2000" b="1">
                    <a:solidFill>
                      <a:srgbClr val="008000"/>
                    </a:solidFill>
                  </a:rPr>
                  <a:t>6</a:t>
                </a:r>
                <a:r>
                  <a:rPr lang="fr-FR" sz="2000" b="1"/>
                  <a:t> e</a:t>
                </a:r>
                <a:r>
                  <a:rPr lang="fr-FR" sz="2000" b="1" baseline="30000"/>
                  <a:t>-</a:t>
                </a:r>
                <a:endParaRPr lang="fr-FR" sz="2000" b="1"/>
              </a:p>
            </p:txBody>
          </p:sp>
          <p:sp>
            <p:nvSpPr>
              <p:cNvPr id="24657" name="Text Box 49"/>
              <p:cNvSpPr txBox="1">
                <a:spLocks noChangeArrowheads="1"/>
              </p:cNvSpPr>
              <p:nvPr/>
            </p:nvSpPr>
            <p:spPr bwMode="auto">
              <a:xfrm>
                <a:off x="1056" y="2400"/>
                <a:ext cx="48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fr-FR" sz="2000" b="1"/>
                  <a:t>+</a:t>
                </a:r>
              </a:p>
            </p:txBody>
          </p:sp>
          <p:sp>
            <p:nvSpPr>
              <p:cNvPr id="24658" name="Text Box 50"/>
              <p:cNvSpPr txBox="1">
                <a:spLocks noChangeArrowheads="1"/>
              </p:cNvSpPr>
              <p:nvPr/>
            </p:nvSpPr>
            <p:spPr bwMode="auto">
              <a:xfrm>
                <a:off x="3888" y="2400"/>
                <a:ext cx="48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fr-FR" sz="2000" b="1"/>
                  <a:t>+</a:t>
                </a:r>
              </a:p>
            </p:txBody>
          </p:sp>
          <p:sp>
            <p:nvSpPr>
              <p:cNvPr id="24659" name="Text Box 51"/>
              <p:cNvSpPr txBox="1">
                <a:spLocks noChangeArrowheads="1"/>
              </p:cNvSpPr>
              <p:nvPr/>
            </p:nvSpPr>
            <p:spPr bwMode="auto">
              <a:xfrm>
                <a:off x="4800" y="2400"/>
                <a:ext cx="48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fr-FR" sz="2000" b="1"/>
                  <a:t>+</a:t>
                </a:r>
              </a:p>
            </p:txBody>
          </p:sp>
        </p:grpSp>
        <p:sp>
          <p:nvSpPr>
            <p:cNvPr id="24650" name="Text Box 52"/>
            <p:cNvSpPr txBox="1">
              <a:spLocks noChangeArrowheads="1"/>
            </p:cNvSpPr>
            <p:nvPr/>
          </p:nvSpPr>
          <p:spPr bwMode="auto">
            <a:xfrm>
              <a:off x="4080" y="2400"/>
              <a:ext cx="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14 H</a:t>
              </a:r>
              <a:r>
                <a:rPr lang="fr-FR" sz="2000" b="1" baseline="30000"/>
                <a:t>+</a:t>
              </a:r>
              <a:endParaRPr lang="fr-FR" sz="2000" b="1"/>
            </a:p>
          </p:txBody>
        </p:sp>
      </p:grp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-3175" y="5257800"/>
            <a:ext cx="9601200" cy="396875"/>
            <a:chOff x="0" y="3439"/>
            <a:chExt cx="6048" cy="250"/>
          </a:xfrm>
        </p:grpSpPr>
        <p:sp>
          <p:nvSpPr>
            <p:cNvPr id="24632" name="Text Box 54"/>
            <p:cNvSpPr txBox="1">
              <a:spLocks noChangeArrowheads="1"/>
            </p:cNvSpPr>
            <p:nvPr/>
          </p:nvSpPr>
          <p:spPr bwMode="auto">
            <a:xfrm>
              <a:off x="4032" y="3439"/>
              <a:ext cx="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14 H</a:t>
              </a:r>
              <a:r>
                <a:rPr lang="fr-FR" sz="2000" b="1" baseline="30000"/>
                <a:t>+</a:t>
              </a:r>
              <a:endParaRPr lang="fr-FR" sz="2000" b="1"/>
            </a:p>
          </p:txBody>
        </p:sp>
        <p:sp>
          <p:nvSpPr>
            <p:cNvPr id="24633" name="Text Box 55"/>
            <p:cNvSpPr txBox="1">
              <a:spLocks noChangeArrowheads="1"/>
            </p:cNvSpPr>
            <p:nvPr/>
          </p:nvSpPr>
          <p:spPr bwMode="auto">
            <a:xfrm>
              <a:off x="192" y="3439"/>
              <a:ext cx="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Cr</a:t>
              </a:r>
              <a:r>
                <a:rPr lang="fr-FR" sz="2000" b="1" baseline="30000"/>
                <a:t>3+</a:t>
              </a:r>
            </a:p>
          </p:txBody>
        </p:sp>
        <p:sp>
          <p:nvSpPr>
            <p:cNvPr id="24634" name="Text Box 56"/>
            <p:cNvSpPr txBox="1">
              <a:spLocks noChangeArrowheads="1"/>
            </p:cNvSpPr>
            <p:nvPr/>
          </p:nvSpPr>
          <p:spPr bwMode="auto">
            <a:xfrm>
              <a:off x="0" y="3439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2</a:t>
              </a:r>
            </a:p>
          </p:txBody>
        </p:sp>
        <p:sp>
          <p:nvSpPr>
            <p:cNvPr id="24635" name="Text Box 57"/>
            <p:cNvSpPr txBox="1">
              <a:spLocks noChangeArrowheads="1"/>
            </p:cNvSpPr>
            <p:nvPr/>
          </p:nvSpPr>
          <p:spPr bwMode="auto">
            <a:xfrm>
              <a:off x="624" y="3439"/>
              <a:ext cx="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  <p:sp>
          <p:nvSpPr>
            <p:cNvPr id="24636" name="Text Box 58"/>
            <p:cNvSpPr txBox="1">
              <a:spLocks noChangeArrowheads="1"/>
            </p:cNvSpPr>
            <p:nvPr/>
          </p:nvSpPr>
          <p:spPr bwMode="auto">
            <a:xfrm>
              <a:off x="4704" y="3439"/>
              <a:ext cx="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3 Cl</a:t>
              </a:r>
              <a:r>
                <a:rPr lang="fr-FR" sz="2000" b="1" baseline="-25000"/>
                <a:t>2</a:t>
              </a:r>
            </a:p>
          </p:txBody>
        </p:sp>
        <p:sp>
          <p:nvSpPr>
            <p:cNvPr id="24637" name="Text Box 59"/>
            <p:cNvSpPr txBox="1">
              <a:spLocks noChangeArrowheads="1"/>
            </p:cNvSpPr>
            <p:nvPr/>
          </p:nvSpPr>
          <p:spPr bwMode="auto">
            <a:xfrm>
              <a:off x="5280" y="3439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6 H</a:t>
              </a:r>
              <a:r>
                <a:rPr lang="fr-FR" sz="2000" b="1" baseline="-25000"/>
                <a:t>2</a:t>
              </a:r>
              <a:r>
                <a:rPr lang="fr-FR" sz="2000" b="1"/>
                <a:t>O</a:t>
              </a:r>
            </a:p>
          </p:txBody>
        </p:sp>
        <p:sp>
          <p:nvSpPr>
            <p:cNvPr id="24638" name="Text Box 60"/>
            <p:cNvSpPr txBox="1">
              <a:spLocks noChangeArrowheads="1"/>
            </p:cNvSpPr>
            <p:nvPr/>
          </p:nvSpPr>
          <p:spPr bwMode="auto">
            <a:xfrm>
              <a:off x="5136" y="3439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  <p:sp>
          <p:nvSpPr>
            <p:cNvPr id="24639" name="Text Box 61"/>
            <p:cNvSpPr txBox="1">
              <a:spLocks noChangeArrowheads="1"/>
            </p:cNvSpPr>
            <p:nvPr/>
          </p:nvSpPr>
          <p:spPr bwMode="auto">
            <a:xfrm>
              <a:off x="768" y="3439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7 H</a:t>
              </a:r>
              <a:r>
                <a:rPr lang="fr-FR" sz="2000" b="1" baseline="-25000"/>
                <a:t>2</a:t>
              </a:r>
              <a:r>
                <a:rPr lang="fr-FR" sz="2000" b="1"/>
                <a:t>O</a:t>
              </a:r>
            </a:p>
          </p:txBody>
        </p:sp>
        <p:sp>
          <p:nvSpPr>
            <p:cNvPr id="24640" name="Text Box 62"/>
            <p:cNvSpPr txBox="1">
              <a:spLocks noChangeArrowheads="1"/>
            </p:cNvSpPr>
            <p:nvPr/>
          </p:nvSpPr>
          <p:spPr bwMode="auto">
            <a:xfrm>
              <a:off x="1344" y="3439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  <p:sp>
          <p:nvSpPr>
            <p:cNvPr id="24641" name="Text Box 63"/>
            <p:cNvSpPr txBox="1">
              <a:spLocks noChangeArrowheads="1"/>
            </p:cNvSpPr>
            <p:nvPr/>
          </p:nvSpPr>
          <p:spPr bwMode="auto">
            <a:xfrm>
              <a:off x="1680" y="3439"/>
              <a:ext cx="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ClO</a:t>
              </a:r>
              <a:r>
                <a:rPr lang="fr-FR" sz="2000" b="1" baseline="30000"/>
                <a:t>-</a:t>
              </a:r>
              <a:endParaRPr lang="fr-FR" sz="2000" b="1"/>
            </a:p>
          </p:txBody>
        </p:sp>
        <p:sp>
          <p:nvSpPr>
            <p:cNvPr id="24642" name="Text Box 64"/>
            <p:cNvSpPr txBox="1">
              <a:spLocks noChangeArrowheads="1"/>
            </p:cNvSpPr>
            <p:nvPr/>
          </p:nvSpPr>
          <p:spPr bwMode="auto">
            <a:xfrm>
              <a:off x="1536" y="3439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6</a:t>
              </a:r>
            </a:p>
          </p:txBody>
        </p:sp>
        <p:sp>
          <p:nvSpPr>
            <p:cNvPr id="24643" name="Text Box 65"/>
            <p:cNvSpPr txBox="1">
              <a:spLocks noChangeArrowheads="1"/>
            </p:cNvSpPr>
            <p:nvPr/>
          </p:nvSpPr>
          <p:spPr bwMode="auto">
            <a:xfrm>
              <a:off x="2352" y="3439"/>
              <a:ext cx="6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12 H</a:t>
              </a:r>
              <a:r>
                <a:rPr lang="fr-FR" sz="2000" b="1" baseline="30000"/>
                <a:t>+</a:t>
              </a:r>
              <a:endParaRPr lang="fr-FR" sz="2000" b="1"/>
            </a:p>
          </p:txBody>
        </p:sp>
        <p:sp>
          <p:nvSpPr>
            <p:cNvPr id="24644" name="Text Box 66"/>
            <p:cNvSpPr txBox="1">
              <a:spLocks noChangeArrowheads="1"/>
            </p:cNvSpPr>
            <p:nvPr/>
          </p:nvSpPr>
          <p:spPr bwMode="auto">
            <a:xfrm>
              <a:off x="2160" y="3439"/>
              <a:ext cx="2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  <p:sp>
          <p:nvSpPr>
            <p:cNvPr id="24645" name="Text Box 67"/>
            <p:cNvSpPr txBox="1">
              <a:spLocks noChangeArrowheads="1"/>
            </p:cNvSpPr>
            <p:nvPr/>
          </p:nvSpPr>
          <p:spPr bwMode="auto">
            <a:xfrm flipV="1">
              <a:off x="2784" y="3439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108000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2000" b="1"/>
            </a:p>
          </p:txBody>
        </p:sp>
        <p:sp>
          <p:nvSpPr>
            <p:cNvPr id="24646" name="Text Box 68"/>
            <p:cNvSpPr txBox="1">
              <a:spLocks noChangeArrowheads="1"/>
            </p:cNvSpPr>
            <p:nvPr/>
          </p:nvSpPr>
          <p:spPr bwMode="auto">
            <a:xfrm>
              <a:off x="3168" y="3439"/>
              <a:ext cx="6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 dirty="0" smtClean="0"/>
                <a:t>  Cr</a:t>
              </a:r>
              <a:r>
                <a:rPr lang="fr-FR" sz="2000" b="1" baseline="-25000" dirty="0" smtClean="0"/>
                <a:t>2</a:t>
              </a:r>
              <a:r>
                <a:rPr lang="fr-FR" sz="2000" b="1" dirty="0" smtClean="0"/>
                <a:t>O</a:t>
              </a:r>
              <a:r>
                <a:rPr lang="fr-FR" sz="2000" b="1" baseline="-25000" dirty="0" smtClean="0"/>
                <a:t>7</a:t>
              </a:r>
              <a:r>
                <a:rPr lang="fr-FR" sz="2000" b="1" baseline="30000" dirty="0" smtClean="0"/>
                <a:t>2-</a:t>
              </a:r>
              <a:endParaRPr lang="fr-FR" sz="2000" b="1" baseline="30000" dirty="0"/>
            </a:p>
          </p:txBody>
        </p:sp>
        <p:sp>
          <p:nvSpPr>
            <p:cNvPr id="24647" name="Text Box 69"/>
            <p:cNvSpPr txBox="1">
              <a:spLocks noChangeArrowheads="1"/>
            </p:cNvSpPr>
            <p:nvPr/>
          </p:nvSpPr>
          <p:spPr bwMode="auto">
            <a:xfrm>
              <a:off x="3840" y="3439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  <p:sp>
          <p:nvSpPr>
            <p:cNvPr id="24648" name="Text Box 70"/>
            <p:cNvSpPr txBox="1">
              <a:spLocks noChangeArrowheads="1"/>
            </p:cNvSpPr>
            <p:nvPr/>
          </p:nvSpPr>
          <p:spPr bwMode="auto">
            <a:xfrm>
              <a:off x="4560" y="3439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</p:grpSp>
      <p:grpSp>
        <p:nvGrpSpPr>
          <p:cNvPr id="8" name="Group 71"/>
          <p:cNvGrpSpPr>
            <a:grpSpLocks/>
          </p:cNvGrpSpPr>
          <p:nvPr/>
        </p:nvGrpSpPr>
        <p:grpSpPr bwMode="auto">
          <a:xfrm>
            <a:off x="0" y="5715000"/>
            <a:ext cx="9601200" cy="571500"/>
            <a:chOff x="0" y="3360"/>
            <a:chExt cx="6048" cy="360"/>
          </a:xfrm>
        </p:grpSpPr>
        <p:sp>
          <p:nvSpPr>
            <p:cNvPr id="24615" name="Text Box 72"/>
            <p:cNvSpPr txBox="1">
              <a:spLocks noChangeArrowheads="1"/>
            </p:cNvSpPr>
            <p:nvPr/>
          </p:nvSpPr>
          <p:spPr bwMode="auto">
            <a:xfrm>
              <a:off x="4032" y="3432"/>
              <a:ext cx="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2 H</a:t>
              </a:r>
              <a:r>
                <a:rPr lang="fr-FR" sz="2000" b="1" baseline="30000"/>
                <a:t>+</a:t>
              </a:r>
              <a:endParaRPr lang="fr-FR" sz="2000" b="1"/>
            </a:p>
          </p:txBody>
        </p:sp>
        <p:sp>
          <p:nvSpPr>
            <p:cNvPr id="24616" name="Text Box 73"/>
            <p:cNvSpPr txBox="1">
              <a:spLocks noChangeArrowheads="1"/>
            </p:cNvSpPr>
            <p:nvPr/>
          </p:nvSpPr>
          <p:spPr bwMode="auto">
            <a:xfrm>
              <a:off x="192" y="3432"/>
              <a:ext cx="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Cr</a:t>
              </a:r>
              <a:r>
                <a:rPr lang="fr-FR" sz="2000" b="1" baseline="30000"/>
                <a:t>3+</a:t>
              </a:r>
            </a:p>
          </p:txBody>
        </p:sp>
        <p:sp>
          <p:nvSpPr>
            <p:cNvPr id="24617" name="Text Box 74"/>
            <p:cNvSpPr txBox="1">
              <a:spLocks noChangeArrowheads="1"/>
            </p:cNvSpPr>
            <p:nvPr/>
          </p:nvSpPr>
          <p:spPr bwMode="auto">
            <a:xfrm>
              <a:off x="0" y="3432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2</a:t>
              </a:r>
            </a:p>
          </p:txBody>
        </p:sp>
        <p:sp>
          <p:nvSpPr>
            <p:cNvPr id="24618" name="Text Box 75"/>
            <p:cNvSpPr txBox="1">
              <a:spLocks noChangeArrowheads="1"/>
            </p:cNvSpPr>
            <p:nvPr/>
          </p:nvSpPr>
          <p:spPr bwMode="auto">
            <a:xfrm>
              <a:off x="624" y="3432"/>
              <a:ext cx="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  <p:sp>
          <p:nvSpPr>
            <p:cNvPr id="24619" name="Text Box 76"/>
            <p:cNvSpPr txBox="1">
              <a:spLocks noChangeArrowheads="1"/>
            </p:cNvSpPr>
            <p:nvPr/>
          </p:nvSpPr>
          <p:spPr bwMode="auto">
            <a:xfrm>
              <a:off x="4704" y="3432"/>
              <a:ext cx="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3 Cl</a:t>
              </a:r>
              <a:r>
                <a:rPr lang="fr-FR" sz="2000" b="1" baseline="-25000"/>
                <a:t>2</a:t>
              </a:r>
            </a:p>
          </p:txBody>
        </p:sp>
        <p:sp>
          <p:nvSpPr>
            <p:cNvPr id="24620" name="Text Box 77"/>
            <p:cNvSpPr txBox="1">
              <a:spLocks noChangeArrowheads="1"/>
            </p:cNvSpPr>
            <p:nvPr/>
          </p:nvSpPr>
          <p:spPr bwMode="auto">
            <a:xfrm>
              <a:off x="5280" y="3432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2000" b="1"/>
            </a:p>
          </p:txBody>
        </p:sp>
        <p:sp>
          <p:nvSpPr>
            <p:cNvPr id="24621" name="Text Box 78"/>
            <p:cNvSpPr txBox="1">
              <a:spLocks noChangeArrowheads="1"/>
            </p:cNvSpPr>
            <p:nvPr/>
          </p:nvSpPr>
          <p:spPr bwMode="auto">
            <a:xfrm>
              <a:off x="5040" y="3360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2000" b="1"/>
            </a:p>
          </p:txBody>
        </p:sp>
        <p:sp>
          <p:nvSpPr>
            <p:cNvPr id="24622" name="Text Box 79"/>
            <p:cNvSpPr txBox="1">
              <a:spLocks noChangeArrowheads="1"/>
            </p:cNvSpPr>
            <p:nvPr/>
          </p:nvSpPr>
          <p:spPr bwMode="auto">
            <a:xfrm>
              <a:off x="768" y="3432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H</a:t>
              </a:r>
              <a:r>
                <a:rPr lang="fr-FR" sz="2000" b="1" baseline="-25000"/>
                <a:t>2</a:t>
              </a:r>
              <a:r>
                <a:rPr lang="fr-FR" sz="2000" b="1"/>
                <a:t>O</a:t>
              </a:r>
            </a:p>
          </p:txBody>
        </p:sp>
        <p:sp>
          <p:nvSpPr>
            <p:cNvPr id="24623" name="Text Box 80"/>
            <p:cNvSpPr txBox="1">
              <a:spLocks noChangeArrowheads="1"/>
            </p:cNvSpPr>
            <p:nvPr/>
          </p:nvSpPr>
          <p:spPr bwMode="auto">
            <a:xfrm>
              <a:off x="1344" y="3432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  <p:sp>
          <p:nvSpPr>
            <p:cNvPr id="24624" name="Text Box 81"/>
            <p:cNvSpPr txBox="1">
              <a:spLocks noChangeArrowheads="1"/>
            </p:cNvSpPr>
            <p:nvPr/>
          </p:nvSpPr>
          <p:spPr bwMode="auto">
            <a:xfrm>
              <a:off x="1680" y="3432"/>
              <a:ext cx="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ClO</a:t>
              </a:r>
              <a:r>
                <a:rPr lang="fr-FR" sz="2000" b="1" baseline="30000"/>
                <a:t>-</a:t>
              </a:r>
              <a:endParaRPr lang="fr-FR" sz="2000" b="1"/>
            </a:p>
          </p:txBody>
        </p:sp>
        <p:sp>
          <p:nvSpPr>
            <p:cNvPr id="24625" name="Text Box 82"/>
            <p:cNvSpPr txBox="1">
              <a:spLocks noChangeArrowheads="1"/>
            </p:cNvSpPr>
            <p:nvPr/>
          </p:nvSpPr>
          <p:spPr bwMode="auto">
            <a:xfrm>
              <a:off x="1536" y="3432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6</a:t>
              </a:r>
            </a:p>
          </p:txBody>
        </p:sp>
        <p:sp>
          <p:nvSpPr>
            <p:cNvPr id="24626" name="Text Box 83"/>
            <p:cNvSpPr txBox="1">
              <a:spLocks noChangeArrowheads="1"/>
            </p:cNvSpPr>
            <p:nvPr/>
          </p:nvSpPr>
          <p:spPr bwMode="auto">
            <a:xfrm>
              <a:off x="2352" y="3432"/>
              <a:ext cx="6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2000" b="1"/>
            </a:p>
          </p:txBody>
        </p:sp>
        <p:sp>
          <p:nvSpPr>
            <p:cNvPr id="24627" name="Text Box 84"/>
            <p:cNvSpPr txBox="1">
              <a:spLocks noChangeArrowheads="1"/>
            </p:cNvSpPr>
            <p:nvPr/>
          </p:nvSpPr>
          <p:spPr bwMode="auto">
            <a:xfrm>
              <a:off x="2160" y="3432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2000" b="1"/>
            </a:p>
          </p:txBody>
        </p:sp>
        <p:sp>
          <p:nvSpPr>
            <p:cNvPr id="24628" name="Text Box 85"/>
            <p:cNvSpPr txBox="1">
              <a:spLocks noChangeArrowheads="1"/>
            </p:cNvSpPr>
            <p:nvPr/>
          </p:nvSpPr>
          <p:spPr bwMode="auto">
            <a:xfrm flipV="1">
              <a:off x="2784" y="3470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2000" b="1"/>
            </a:p>
          </p:txBody>
        </p:sp>
        <p:sp>
          <p:nvSpPr>
            <p:cNvPr id="24629" name="Text Box 86"/>
            <p:cNvSpPr txBox="1">
              <a:spLocks noChangeArrowheads="1"/>
            </p:cNvSpPr>
            <p:nvPr/>
          </p:nvSpPr>
          <p:spPr bwMode="auto">
            <a:xfrm>
              <a:off x="3168" y="3432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Cr</a:t>
              </a:r>
              <a:r>
                <a:rPr lang="fr-FR" sz="2000" b="1" baseline="-25000"/>
                <a:t>2</a:t>
              </a:r>
              <a:r>
                <a:rPr lang="fr-FR" sz="2000" b="1"/>
                <a:t>O</a:t>
              </a:r>
              <a:r>
                <a:rPr lang="fr-FR" sz="2000" b="1" baseline="-25000"/>
                <a:t>7</a:t>
              </a:r>
              <a:r>
                <a:rPr lang="fr-FR" sz="2000" b="1" baseline="30000"/>
                <a:t>2-</a:t>
              </a:r>
            </a:p>
          </p:txBody>
        </p:sp>
        <p:sp>
          <p:nvSpPr>
            <p:cNvPr id="24630" name="Text Box 87"/>
            <p:cNvSpPr txBox="1">
              <a:spLocks noChangeArrowheads="1"/>
            </p:cNvSpPr>
            <p:nvPr/>
          </p:nvSpPr>
          <p:spPr bwMode="auto">
            <a:xfrm>
              <a:off x="3840" y="3432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  <p:sp>
          <p:nvSpPr>
            <p:cNvPr id="24631" name="Text Box 88"/>
            <p:cNvSpPr txBox="1">
              <a:spLocks noChangeArrowheads="1"/>
            </p:cNvSpPr>
            <p:nvPr/>
          </p:nvSpPr>
          <p:spPr bwMode="auto">
            <a:xfrm>
              <a:off x="4560" y="3432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2000" b="1"/>
                <a:t>+</a:t>
              </a:r>
            </a:p>
          </p:txBody>
        </p:sp>
      </p:grpSp>
      <p:grpSp>
        <p:nvGrpSpPr>
          <p:cNvPr id="9" name="Group 89"/>
          <p:cNvGrpSpPr>
            <a:grpSpLocks/>
          </p:cNvGrpSpPr>
          <p:nvPr/>
        </p:nvGrpSpPr>
        <p:grpSpPr bwMode="auto">
          <a:xfrm>
            <a:off x="6445250" y="1677988"/>
            <a:ext cx="647700" cy="73025"/>
            <a:chOff x="2352" y="1146"/>
            <a:chExt cx="1248" cy="108"/>
          </a:xfrm>
        </p:grpSpPr>
        <p:sp>
          <p:nvSpPr>
            <p:cNvPr id="24613" name="Line 90"/>
            <p:cNvSpPr>
              <a:spLocks noChangeShapeType="1"/>
            </p:cNvSpPr>
            <p:nvPr/>
          </p:nvSpPr>
          <p:spPr bwMode="auto">
            <a:xfrm flipV="1">
              <a:off x="2400" y="1146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14" name="Line 91"/>
            <p:cNvSpPr>
              <a:spLocks noChangeShapeType="1"/>
            </p:cNvSpPr>
            <p:nvPr/>
          </p:nvSpPr>
          <p:spPr bwMode="auto">
            <a:xfrm flipH="1" flipV="1">
              <a:off x="2352" y="1248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0" name="Group 92"/>
          <p:cNvGrpSpPr>
            <a:grpSpLocks/>
          </p:cNvGrpSpPr>
          <p:nvPr/>
        </p:nvGrpSpPr>
        <p:grpSpPr bwMode="auto">
          <a:xfrm>
            <a:off x="3348038" y="3716338"/>
            <a:ext cx="719137" cy="73025"/>
            <a:chOff x="2352" y="1146"/>
            <a:chExt cx="1248" cy="108"/>
          </a:xfrm>
        </p:grpSpPr>
        <p:sp>
          <p:nvSpPr>
            <p:cNvPr id="24611" name="Line 93"/>
            <p:cNvSpPr>
              <a:spLocks noChangeShapeType="1"/>
            </p:cNvSpPr>
            <p:nvPr/>
          </p:nvSpPr>
          <p:spPr bwMode="auto">
            <a:xfrm flipV="1">
              <a:off x="2400" y="1146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12" name="Line 94"/>
            <p:cNvSpPr>
              <a:spLocks noChangeShapeType="1"/>
            </p:cNvSpPr>
            <p:nvPr/>
          </p:nvSpPr>
          <p:spPr bwMode="auto">
            <a:xfrm flipH="1" flipV="1">
              <a:off x="2352" y="1248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1" name="Group 95"/>
          <p:cNvGrpSpPr>
            <a:grpSpLocks/>
          </p:cNvGrpSpPr>
          <p:nvPr/>
        </p:nvGrpSpPr>
        <p:grpSpPr bwMode="auto">
          <a:xfrm>
            <a:off x="4643438" y="4508500"/>
            <a:ext cx="719137" cy="73025"/>
            <a:chOff x="2352" y="1146"/>
            <a:chExt cx="1248" cy="108"/>
          </a:xfrm>
        </p:grpSpPr>
        <p:sp>
          <p:nvSpPr>
            <p:cNvPr id="24609" name="Line 96"/>
            <p:cNvSpPr>
              <a:spLocks noChangeShapeType="1"/>
            </p:cNvSpPr>
            <p:nvPr/>
          </p:nvSpPr>
          <p:spPr bwMode="auto">
            <a:xfrm flipV="1">
              <a:off x="2400" y="1146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10" name="Line 97"/>
            <p:cNvSpPr>
              <a:spLocks noChangeShapeType="1"/>
            </p:cNvSpPr>
            <p:nvPr/>
          </p:nvSpPr>
          <p:spPr bwMode="auto">
            <a:xfrm flipH="1" flipV="1">
              <a:off x="2352" y="1248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2" name="Group 98"/>
          <p:cNvGrpSpPr>
            <a:grpSpLocks/>
          </p:cNvGrpSpPr>
          <p:nvPr/>
        </p:nvGrpSpPr>
        <p:grpSpPr bwMode="auto">
          <a:xfrm>
            <a:off x="4427538" y="5445125"/>
            <a:ext cx="719137" cy="73025"/>
            <a:chOff x="2352" y="1146"/>
            <a:chExt cx="1248" cy="108"/>
          </a:xfrm>
        </p:grpSpPr>
        <p:sp>
          <p:nvSpPr>
            <p:cNvPr id="24607" name="Line 99"/>
            <p:cNvSpPr>
              <a:spLocks noChangeShapeType="1"/>
            </p:cNvSpPr>
            <p:nvPr/>
          </p:nvSpPr>
          <p:spPr bwMode="auto">
            <a:xfrm flipV="1">
              <a:off x="2400" y="1146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08" name="Line 100"/>
            <p:cNvSpPr>
              <a:spLocks noChangeShapeType="1"/>
            </p:cNvSpPr>
            <p:nvPr/>
          </p:nvSpPr>
          <p:spPr bwMode="auto">
            <a:xfrm flipH="1" flipV="1">
              <a:off x="2352" y="1248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3" name="Group 101"/>
          <p:cNvGrpSpPr>
            <a:grpSpLocks/>
          </p:cNvGrpSpPr>
          <p:nvPr/>
        </p:nvGrpSpPr>
        <p:grpSpPr bwMode="auto">
          <a:xfrm>
            <a:off x="3563938" y="5949950"/>
            <a:ext cx="1066800" cy="95250"/>
            <a:chOff x="2352" y="1146"/>
            <a:chExt cx="1248" cy="108"/>
          </a:xfrm>
        </p:grpSpPr>
        <p:sp>
          <p:nvSpPr>
            <p:cNvPr id="24605" name="Line 102"/>
            <p:cNvSpPr>
              <a:spLocks noChangeShapeType="1"/>
            </p:cNvSpPr>
            <p:nvPr/>
          </p:nvSpPr>
          <p:spPr bwMode="auto">
            <a:xfrm flipV="1">
              <a:off x="2400" y="1146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06" name="Line 103"/>
            <p:cNvSpPr>
              <a:spLocks noChangeShapeType="1"/>
            </p:cNvSpPr>
            <p:nvPr/>
          </p:nvSpPr>
          <p:spPr bwMode="auto">
            <a:xfrm flipH="1" flipV="1">
              <a:off x="2352" y="1248"/>
              <a:ext cx="1200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34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4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34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4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34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34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4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34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348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8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8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issement de frein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4" dur="500"/>
                                        <p:tgtEl>
                                          <p:spTgt spid="348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9" dur="500"/>
                                        <p:tgtEl>
                                          <p:spTgt spid="348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4" dur="500"/>
                                        <p:tgtEl>
                                          <p:spTgt spid="34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9" dur="50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4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nimBg="1"/>
      <p:bldP spid="34830" grpId="0" build="p" autoUpdateAnimBg="0"/>
      <p:bldP spid="34831" grpId="0" build="p" autoUpdateAnimBg="0"/>
      <p:bldP spid="34832" grpId="0" build="p" autoUpdateAnimBg="0"/>
      <p:bldP spid="34833" grpId="0" build="p" autoUpdateAnimBg="0"/>
      <p:bldP spid="34834" grpId="0" build="p" autoUpdateAnimBg="0"/>
      <p:bldP spid="34835" grpId="0" build="p" autoUpdateAnimBg="0"/>
      <p:bldP spid="34836" grpId="0" build="p" autoUpdateAnimBg="0"/>
      <p:bldP spid="34837" grpId="0" build="p" autoUpdateAnimBg="0"/>
      <p:bldP spid="34838" grpId="0" animBg="1" autoUpdateAnimBg="0"/>
      <p:bldP spid="34839" grpId="0" build="p" autoUpdateAnimBg="0"/>
      <p:bldP spid="34840" grpId="0" build="p" autoUpdateAnimBg="0"/>
      <p:bldP spid="34853" grpId="0" animBg="1"/>
      <p:bldP spid="34854" grpId="0" animBg="1"/>
      <p:bldP spid="34855" grpId="0" build="p" autoUpdateAnimBg="0"/>
      <p:bldP spid="3485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</TotalTime>
  <Words>864</Words>
  <Application>Microsoft Office PowerPoint</Application>
  <PresentationFormat>Affichage à l'écran (4:3)</PresentationFormat>
  <Paragraphs>229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Samsung</dc:creator>
  <cp:lastModifiedBy>Samsung</cp:lastModifiedBy>
  <cp:revision>13</cp:revision>
  <dcterms:created xsi:type="dcterms:W3CDTF">2018-10-27T09:52:08Z</dcterms:created>
  <dcterms:modified xsi:type="dcterms:W3CDTF">2018-11-08T13:24:09Z</dcterms:modified>
</cp:coreProperties>
</file>